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handoutMasterIdLst>
    <p:handoutMasterId r:id="rId13"/>
  </p:handoutMasterIdLst>
  <p:sldIdLst>
    <p:sldId id="536" r:id="rId2"/>
    <p:sldId id="535" r:id="rId3"/>
    <p:sldId id="497" r:id="rId4"/>
    <p:sldId id="530" r:id="rId5"/>
    <p:sldId id="515" r:id="rId6"/>
    <p:sldId id="516" r:id="rId7"/>
    <p:sldId id="517" r:id="rId8"/>
    <p:sldId id="518" r:id="rId9"/>
    <p:sldId id="519" r:id="rId10"/>
    <p:sldId id="537" r:id="rId11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8F8F8"/>
    <a:srgbClr val="000000"/>
    <a:srgbClr val="222A37"/>
    <a:srgbClr val="284352"/>
    <a:srgbClr val="1A6B6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5455" autoAdjust="0"/>
    <p:restoredTop sz="82721" autoAdjust="0"/>
  </p:normalViewPr>
  <p:slideViewPr>
    <p:cSldViewPr snapToGrid="0">
      <p:cViewPr varScale="1">
        <p:scale>
          <a:sx n="94" d="100"/>
          <a:sy n="94" d="100"/>
        </p:scale>
        <p:origin x="531" y="54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00" d="100"/>
        <a:sy n="100" d="100"/>
      </p:scale>
      <p:origin x="0" y="-20862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3037840" cy="466434"/>
          </a:xfrm>
          <a:prstGeom prst="rect">
            <a:avLst/>
          </a:prstGeom>
        </p:spPr>
        <p:txBody>
          <a:bodyPr vert="horz" lIns="93172" tIns="46586" rIns="93172" bIns="46586" rtlCol="0"/>
          <a:lstStyle>
            <a:lvl1pPr algn="l">
              <a:defRPr sz="1300"/>
            </a:lvl1pPr>
          </a:lstStyle>
          <a:p>
            <a:r>
              <a:rPr lang="en-US" dirty="0"/>
              <a:t>Insert Title Here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1"/>
            <a:ext cx="3037840" cy="466434"/>
          </a:xfrm>
          <a:prstGeom prst="rect">
            <a:avLst/>
          </a:prstGeom>
        </p:spPr>
        <p:txBody>
          <a:bodyPr vert="horz" lIns="93172" tIns="46586" rIns="93172" bIns="46586" rtlCol="0"/>
          <a:lstStyle>
            <a:lvl1pPr algn="r">
              <a:defRPr sz="1300"/>
            </a:lvl1pPr>
          </a:lstStyle>
          <a:p>
            <a:fld id="{4237D57E-1BC5-4DB1-AA16-6C14340D1B6D}" type="datetimeFigureOut">
              <a:rPr lang="en-US" smtClean="0"/>
              <a:t>4/21/2020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2" tIns="46586" rIns="93172" bIns="46586" rtlCol="0" anchor="b"/>
          <a:lstStyle>
            <a:lvl1pPr algn="l">
              <a:defRPr sz="13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2" tIns="46586" rIns="93172" bIns="46586" rtlCol="0" anchor="b"/>
          <a:lstStyle>
            <a:lvl1pPr algn="r">
              <a:defRPr sz="1300"/>
            </a:lvl1pPr>
          </a:lstStyle>
          <a:p>
            <a:fld id="{BE07B4AC-3A0A-4365-B9D9-BE092ED8EA8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848507"/>
      </p:ext>
    </p:extLst>
  </p:cSld>
  <p:clrMap bg1="lt1" tx1="dk1" bg2="lt2" tx2="dk2" accent1="accent1" accent2="accent2" accent3="accent3" accent4="accent4" accent5="accent5" accent6="accent6" hlink="hlink" folHlink="folHlink"/>
  <p:hf sldNum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3037840" cy="466434"/>
          </a:xfrm>
          <a:prstGeom prst="rect">
            <a:avLst/>
          </a:prstGeom>
        </p:spPr>
        <p:txBody>
          <a:bodyPr vert="horz" lIns="93172" tIns="46586" rIns="93172" bIns="46586" rtlCol="0"/>
          <a:lstStyle>
            <a:lvl1pPr algn="l">
              <a:defRPr sz="1300"/>
            </a:lvl1pPr>
          </a:lstStyle>
          <a:p>
            <a:r>
              <a:rPr lang="en-US" dirty="0"/>
              <a:t>Insert Title Here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1"/>
            <a:ext cx="3037840" cy="466434"/>
          </a:xfrm>
          <a:prstGeom prst="rect">
            <a:avLst/>
          </a:prstGeom>
        </p:spPr>
        <p:txBody>
          <a:bodyPr vert="horz" lIns="93172" tIns="46586" rIns="93172" bIns="46586" rtlCol="0"/>
          <a:lstStyle>
            <a:lvl1pPr algn="r">
              <a:defRPr sz="1300"/>
            </a:lvl1pPr>
          </a:lstStyle>
          <a:p>
            <a:fld id="{95BB807E-6ED4-458F-A0B1-BFC5227F24EC}" type="datetimeFigureOut">
              <a:rPr lang="en-US" smtClean="0"/>
              <a:t>4/21/2020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2" tIns="46586" rIns="93172" bIns="46586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2" tIns="46586" rIns="93172" bIns="46586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2" tIns="46586" rIns="93172" bIns="46586" rtlCol="0" anchor="b"/>
          <a:lstStyle>
            <a:lvl1pPr algn="l">
              <a:defRPr sz="13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2" tIns="46586" rIns="93172" bIns="46586" rtlCol="0" anchor="b"/>
          <a:lstStyle>
            <a:lvl1pPr algn="r">
              <a:defRPr sz="1300"/>
            </a:lvl1pPr>
          </a:lstStyle>
          <a:p>
            <a:fld id="{8ED24C1D-40A6-4244-BA3E-0D7487CEEA9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4148168"/>
      </p:ext>
    </p:extLst>
  </p:cSld>
  <p:clrMap bg1="lt1" tx1="dk1" bg2="lt2" tx2="dk2" accent1="accent1" accent2="accent2" accent3="accent3" accent4="accent4" accent5="accent5" accent6="accent6" hlink="hlink" folHlink="folHlink"/>
  <p:hf sldNum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/>
              <a:t>Insert Title Here</a:t>
            </a:r>
          </a:p>
        </p:txBody>
      </p:sp>
    </p:spTree>
    <p:extLst>
      <p:ext uri="{BB962C8B-B14F-4D97-AF65-F5344CB8AC3E}">
        <p14:creationId xmlns:p14="http://schemas.microsoft.com/office/powerpoint/2010/main" val="72687504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/>
              <a:t>Insert Title Here</a:t>
            </a:r>
          </a:p>
        </p:txBody>
      </p:sp>
    </p:spTree>
    <p:extLst>
      <p:ext uri="{BB962C8B-B14F-4D97-AF65-F5344CB8AC3E}">
        <p14:creationId xmlns:p14="http://schemas.microsoft.com/office/powerpoint/2010/main" val="72687504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/>
              <a:t>Insert Title Here</a:t>
            </a:r>
          </a:p>
        </p:txBody>
      </p:sp>
    </p:spTree>
    <p:extLst>
      <p:ext uri="{BB962C8B-B14F-4D97-AF65-F5344CB8AC3E}">
        <p14:creationId xmlns:p14="http://schemas.microsoft.com/office/powerpoint/2010/main" val="72687504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/>
              <a:t>Insert Title Here</a:t>
            </a:r>
          </a:p>
        </p:txBody>
      </p:sp>
    </p:spTree>
    <p:extLst>
      <p:ext uri="{BB962C8B-B14F-4D97-AF65-F5344CB8AC3E}">
        <p14:creationId xmlns:p14="http://schemas.microsoft.com/office/powerpoint/2010/main" val="72687504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/>
              <a:t>Insert Title Here</a:t>
            </a:r>
          </a:p>
        </p:txBody>
      </p:sp>
    </p:spTree>
    <p:extLst>
      <p:ext uri="{BB962C8B-B14F-4D97-AF65-F5344CB8AC3E}">
        <p14:creationId xmlns:p14="http://schemas.microsoft.com/office/powerpoint/2010/main" val="72687504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/>
              <a:t>Insert Title Here</a:t>
            </a:r>
          </a:p>
        </p:txBody>
      </p:sp>
    </p:spTree>
    <p:extLst>
      <p:ext uri="{BB962C8B-B14F-4D97-AF65-F5344CB8AC3E}">
        <p14:creationId xmlns:p14="http://schemas.microsoft.com/office/powerpoint/2010/main" val="72687504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/>
              <a:t>Insert Title Here</a:t>
            </a:r>
          </a:p>
        </p:txBody>
      </p:sp>
    </p:spTree>
    <p:extLst>
      <p:ext uri="{BB962C8B-B14F-4D97-AF65-F5344CB8AC3E}">
        <p14:creationId xmlns:p14="http://schemas.microsoft.com/office/powerpoint/2010/main" val="25612424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Relationship Id="rId4" Type="http://schemas.openxmlformats.org/officeDocument/2006/relationships/hyperlink" Target="http://adac.uaa.alaska.edu/" TargetMode="Externa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_No Pictur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17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524000" y="1887357"/>
            <a:ext cx="9144000" cy="1622605"/>
          </a:xfrm>
        </p:spPr>
        <p:txBody>
          <a:bodyPr anchor="b">
            <a:normAutofit/>
          </a:bodyPr>
          <a:lstStyle>
            <a:lvl1pPr algn="ctr">
              <a:defRPr sz="4800" baseline="0">
                <a:latin typeface="Franklin Gothic Book" panose="020B0503020102020204" pitchFamily="34" charset="0"/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2226" y="985323"/>
            <a:ext cx="5124315" cy="816286"/>
          </a:xfrm>
          <a:prstGeom prst="rect">
            <a:avLst/>
          </a:prstGeom>
        </p:spPr>
      </p:pic>
      <p:sp>
        <p:nvSpPr>
          <p:cNvPr id="23" name="Subtitle 2"/>
          <p:cNvSpPr txBox="1">
            <a:spLocks/>
          </p:cNvSpPr>
          <p:nvPr userDrawn="1"/>
        </p:nvSpPr>
        <p:spPr>
          <a:xfrm>
            <a:off x="1524000" y="3595710"/>
            <a:ext cx="4016453" cy="42224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dirty="0">
                <a:latin typeface="Franklin Gothic Book" panose="020B0503020102020204" pitchFamily="34" charset="0"/>
              </a:rPr>
              <a:t>A presentation by</a:t>
            </a:r>
          </a:p>
        </p:txBody>
      </p:sp>
      <p:sp>
        <p:nvSpPr>
          <p:cNvPr id="24" name="Text Placeholder 17"/>
          <p:cNvSpPr>
            <a:spLocks noGrp="1"/>
          </p:cNvSpPr>
          <p:nvPr>
            <p:ph type="body" sz="quarter" idx="10" hasCustomPrompt="1"/>
          </p:nvPr>
        </p:nvSpPr>
        <p:spPr>
          <a:xfrm>
            <a:off x="1522384" y="3999702"/>
            <a:ext cx="4213783" cy="1571625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2000">
                <a:latin typeface="Franklin Gothic Book" panose="020B0503020102020204" pitchFamily="34" charset="0"/>
              </a:defRPr>
            </a:lvl1pPr>
            <a:lvl5pPr>
              <a:defRPr/>
            </a:lvl5pPr>
          </a:lstStyle>
          <a:p>
            <a:pPr lvl="0"/>
            <a:r>
              <a:rPr lang="en-US" dirty="0"/>
              <a:t>Name</a:t>
            </a:r>
          </a:p>
          <a:p>
            <a:pPr lvl="0"/>
            <a:r>
              <a:rPr lang="en-US" dirty="0"/>
              <a:t>Title</a:t>
            </a:r>
          </a:p>
          <a:p>
            <a:pPr lvl="0"/>
            <a:r>
              <a:rPr lang="en-US" dirty="0"/>
              <a:t>Etc.</a:t>
            </a:r>
          </a:p>
        </p:txBody>
      </p:sp>
      <p:pic>
        <p:nvPicPr>
          <p:cNvPr id="26" name="Picture 25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575" y="6343650"/>
            <a:ext cx="2685651" cy="427815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107" y="6343649"/>
            <a:ext cx="576620" cy="427815"/>
          </a:xfrm>
          <a:prstGeom prst="rect">
            <a:avLst/>
          </a:prstGeom>
        </p:spPr>
      </p:pic>
      <p:sp>
        <p:nvSpPr>
          <p:cNvPr id="28" name="TextBox 27"/>
          <p:cNvSpPr txBox="1"/>
          <p:nvPr userDrawn="1"/>
        </p:nvSpPr>
        <p:spPr>
          <a:xfrm>
            <a:off x="5067300" y="6488668"/>
            <a:ext cx="71246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latin typeface="Franklin Gothic Book" panose="020B0503020102020204" pitchFamily="34" charset="0"/>
              </a:rPr>
              <a:t>ADAC: Research for the Arctic Operator… For Today and For the Future</a:t>
            </a:r>
          </a:p>
        </p:txBody>
      </p:sp>
    </p:spTree>
    <p:extLst>
      <p:ext uri="{BB962C8B-B14F-4D97-AF65-F5344CB8AC3E}">
        <p14:creationId xmlns:p14="http://schemas.microsoft.com/office/powerpoint/2010/main" val="171649167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_Med-Pictur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17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524000" y="1887357"/>
            <a:ext cx="6761408" cy="1622605"/>
          </a:xfrm>
        </p:spPr>
        <p:txBody>
          <a:bodyPr anchor="b">
            <a:normAutofit/>
          </a:bodyPr>
          <a:lstStyle>
            <a:lvl1pPr algn="ctr">
              <a:defRPr sz="4000" baseline="0">
                <a:latin typeface="Franklin Gothic Book" panose="020B0503020102020204" pitchFamily="34" charset="0"/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9" name="Subtitle 2"/>
          <p:cNvSpPr txBox="1">
            <a:spLocks/>
          </p:cNvSpPr>
          <p:nvPr userDrawn="1"/>
        </p:nvSpPr>
        <p:spPr>
          <a:xfrm>
            <a:off x="1524000" y="3595710"/>
            <a:ext cx="4016453" cy="42224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dirty="0">
                <a:latin typeface="Franklin Gothic Book" panose="020B0503020102020204" pitchFamily="34" charset="0"/>
              </a:rPr>
              <a:t>A presentation by</a:t>
            </a: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2226" y="985323"/>
            <a:ext cx="5124315" cy="816286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575" y="6343650"/>
            <a:ext cx="2685651" cy="427815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107" y="6343649"/>
            <a:ext cx="576620" cy="427815"/>
          </a:xfrm>
          <a:prstGeom prst="rect">
            <a:avLst/>
          </a:prstGeom>
        </p:spPr>
      </p:pic>
      <p:sp>
        <p:nvSpPr>
          <p:cNvPr id="4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8456583" y="2586038"/>
            <a:ext cx="3733800" cy="2244725"/>
          </a:xfrm>
          <a:ln w="28575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baseline="0">
                <a:latin typeface="Franklin Gothic Book" panose="020B0503020102020204" pitchFamily="34" charset="0"/>
              </a:defRPr>
            </a:lvl1pPr>
          </a:lstStyle>
          <a:p>
            <a:r>
              <a:rPr lang="en-US" dirty="0"/>
              <a:t>PLACE IMAGE HERE</a:t>
            </a:r>
          </a:p>
        </p:txBody>
      </p:sp>
      <p:sp>
        <p:nvSpPr>
          <p:cNvPr id="16" name="TextBox 15"/>
          <p:cNvSpPr txBox="1"/>
          <p:nvPr userDrawn="1"/>
        </p:nvSpPr>
        <p:spPr>
          <a:xfrm>
            <a:off x="5067300" y="6488668"/>
            <a:ext cx="71246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latin typeface="Franklin Gothic Book" panose="020B0503020102020204" pitchFamily="34" charset="0"/>
              </a:rPr>
              <a:t>ADAC: Research for the Arctic Operator… For Today and For the Future</a:t>
            </a:r>
          </a:p>
        </p:txBody>
      </p:sp>
      <p:sp>
        <p:nvSpPr>
          <p:cNvPr id="12" name="Text Placeholder 17"/>
          <p:cNvSpPr>
            <a:spLocks noGrp="1"/>
          </p:cNvSpPr>
          <p:nvPr>
            <p:ph type="body" sz="quarter" idx="10" hasCustomPrompt="1"/>
          </p:nvPr>
        </p:nvSpPr>
        <p:spPr>
          <a:xfrm>
            <a:off x="1522384" y="3999702"/>
            <a:ext cx="4213783" cy="1571625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2000">
                <a:latin typeface="Franklin Gothic Book" panose="020B0503020102020204" pitchFamily="34" charset="0"/>
              </a:defRPr>
            </a:lvl1pPr>
            <a:lvl5pPr>
              <a:defRPr/>
            </a:lvl5pPr>
          </a:lstStyle>
          <a:p>
            <a:pPr lvl="0"/>
            <a:r>
              <a:rPr lang="en-US" dirty="0"/>
              <a:t>Name</a:t>
            </a:r>
          </a:p>
          <a:p>
            <a:pPr lvl="0"/>
            <a:r>
              <a:rPr lang="en-US" dirty="0"/>
              <a:t>Title</a:t>
            </a:r>
          </a:p>
          <a:p>
            <a:pPr lvl="0"/>
            <a:r>
              <a:rPr lang="en-US" dirty="0"/>
              <a:t>Etc.</a:t>
            </a:r>
          </a:p>
        </p:txBody>
      </p:sp>
    </p:spTree>
    <p:extLst>
      <p:ext uri="{BB962C8B-B14F-4D97-AF65-F5344CB8AC3E}">
        <p14:creationId xmlns:p14="http://schemas.microsoft.com/office/powerpoint/2010/main" val="137562167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457199"/>
            <a:ext cx="3886201" cy="947739"/>
          </a:xfrm>
        </p:spPr>
        <p:txBody>
          <a:bodyPr anchor="b">
            <a:normAutofit/>
          </a:bodyPr>
          <a:lstStyle>
            <a:lvl1pPr>
              <a:defRPr sz="3000" b="1">
                <a:latin typeface="Franklin Gothic Book" panose="020B0503020102020204" pitchFamily="34" charset="0"/>
              </a:defRPr>
            </a:lvl1pPr>
          </a:lstStyle>
          <a:p>
            <a:r>
              <a:rPr lang="en-US" dirty="0"/>
              <a:t>Chart</a:t>
            </a:r>
            <a:br>
              <a:rPr lang="en-US" dirty="0"/>
            </a:br>
            <a:r>
              <a:rPr lang="en-US" dirty="0"/>
              <a:t>Title</a:t>
            </a:r>
          </a:p>
        </p:txBody>
      </p:sp>
      <p:sp>
        <p:nvSpPr>
          <p:cNvPr id="15" name="Content Placeholder 2"/>
          <p:cNvSpPr>
            <a:spLocks noGrp="1"/>
          </p:cNvSpPr>
          <p:nvPr>
            <p:ph sz="half" idx="10" hasCustomPrompt="1"/>
          </p:nvPr>
        </p:nvSpPr>
        <p:spPr>
          <a:xfrm>
            <a:off x="4791075" y="457199"/>
            <a:ext cx="6562725" cy="5719764"/>
          </a:xfrm>
        </p:spPr>
        <p:txBody>
          <a:bodyPr/>
          <a:lstStyle>
            <a:lvl1pPr marL="0" indent="0">
              <a:buNone/>
              <a:defRPr sz="1800" i="1" baseline="0">
                <a:solidFill>
                  <a:srgbClr val="FF0000"/>
                </a:solidFill>
                <a:latin typeface="Franklin Gothic Book" panose="020B0503020102020204" pitchFamily="34" charset="0"/>
              </a:defRPr>
            </a:lvl1pPr>
          </a:lstStyle>
          <a:p>
            <a:pPr lvl="0"/>
            <a:r>
              <a:rPr lang="en-US" dirty="0"/>
              <a:t>To insert a chart, choose</a:t>
            </a:r>
          </a:p>
          <a:p>
            <a:pPr lvl="0"/>
            <a:r>
              <a:rPr lang="en-US" dirty="0"/>
              <a:t>INSERT Tab&gt;CHART&gt;TEMPLATES</a:t>
            </a:r>
          </a:p>
          <a:p>
            <a:pPr lvl="0"/>
            <a:r>
              <a:rPr lang="en-US" dirty="0"/>
              <a:t>Select an ADAC Chart from the Templates Folder.  If you do not have anything charts in this folder or need another type of chart created, contact: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Jeff Kee </a:t>
            </a:r>
          </a:p>
          <a:p>
            <a:pPr lvl="0"/>
            <a:r>
              <a:rPr lang="en-US" dirty="0"/>
              <a:t>jakee@Alaska.edu.</a:t>
            </a:r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1" hasCustomPrompt="1"/>
          </p:nvPr>
        </p:nvSpPr>
        <p:spPr>
          <a:xfrm>
            <a:off x="838201" y="1466849"/>
            <a:ext cx="3886200" cy="4134425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7" name="Text Placeholder 5"/>
          <p:cNvSpPr>
            <a:spLocks noGrp="1"/>
          </p:cNvSpPr>
          <p:nvPr>
            <p:ph type="body" sz="quarter" idx="17" hasCustomPrompt="1"/>
          </p:nvPr>
        </p:nvSpPr>
        <p:spPr>
          <a:xfrm>
            <a:off x="838199" y="0"/>
            <a:ext cx="9553575" cy="361948"/>
          </a:xfrm>
        </p:spPr>
        <p:txBody>
          <a:bodyPr anchor="b">
            <a:no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dirty="0"/>
              <a:t>Place Title and Info Here</a:t>
            </a:r>
          </a:p>
        </p:txBody>
      </p:sp>
    </p:spTree>
    <p:extLst>
      <p:ext uri="{BB962C8B-B14F-4D97-AF65-F5344CB8AC3E}">
        <p14:creationId xmlns:p14="http://schemas.microsoft.com/office/powerpoint/2010/main" val="31730026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_Per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457199"/>
            <a:ext cx="3886201" cy="947739"/>
          </a:xfrm>
        </p:spPr>
        <p:txBody>
          <a:bodyPr anchor="b">
            <a:normAutofit/>
          </a:bodyPr>
          <a:lstStyle>
            <a:lvl1pPr>
              <a:defRPr sz="3000" b="1">
                <a:latin typeface="Franklin Gothic Book" panose="020B0503020102020204" pitchFamily="34" charset="0"/>
              </a:defRPr>
            </a:lvl1pPr>
          </a:lstStyle>
          <a:p>
            <a:r>
              <a:rPr lang="en-US" dirty="0"/>
              <a:t>Chart</a:t>
            </a:r>
            <a:br>
              <a:rPr lang="en-US" dirty="0"/>
            </a:br>
            <a:r>
              <a:rPr lang="en-US" dirty="0"/>
              <a:t>Title</a:t>
            </a:r>
          </a:p>
        </p:txBody>
      </p:sp>
      <p:sp>
        <p:nvSpPr>
          <p:cNvPr id="15" name="Content Placeholder 2"/>
          <p:cNvSpPr>
            <a:spLocks noGrp="1"/>
          </p:cNvSpPr>
          <p:nvPr>
            <p:ph sz="half" idx="10" hasCustomPrompt="1"/>
          </p:nvPr>
        </p:nvSpPr>
        <p:spPr>
          <a:xfrm>
            <a:off x="4791075" y="457199"/>
            <a:ext cx="6562725" cy="5719764"/>
          </a:xfrm>
        </p:spPr>
        <p:txBody>
          <a:bodyPr/>
          <a:lstStyle>
            <a:lvl1pPr marL="0" indent="0">
              <a:buNone/>
              <a:defRPr sz="1800" i="1" baseline="0">
                <a:solidFill>
                  <a:srgbClr val="FF0000"/>
                </a:solidFill>
                <a:latin typeface="Franklin Gothic Book" panose="020B0503020102020204" pitchFamily="34" charset="0"/>
              </a:defRPr>
            </a:lvl1pPr>
          </a:lstStyle>
          <a:p>
            <a:pPr lvl="0"/>
            <a:r>
              <a:rPr lang="en-US" dirty="0"/>
              <a:t>Insert Photo</a:t>
            </a:r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1" hasCustomPrompt="1"/>
          </p:nvPr>
        </p:nvSpPr>
        <p:spPr>
          <a:xfrm>
            <a:off x="838201" y="1466849"/>
            <a:ext cx="3886200" cy="4134425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7" name="Text Placeholder 5"/>
          <p:cNvSpPr>
            <a:spLocks noGrp="1"/>
          </p:cNvSpPr>
          <p:nvPr>
            <p:ph type="body" sz="quarter" idx="17" hasCustomPrompt="1"/>
          </p:nvPr>
        </p:nvSpPr>
        <p:spPr>
          <a:xfrm>
            <a:off x="838199" y="0"/>
            <a:ext cx="9553575" cy="361948"/>
          </a:xfrm>
        </p:spPr>
        <p:txBody>
          <a:bodyPr anchor="b">
            <a:no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dirty="0"/>
              <a:t>Place Title and Info Here</a:t>
            </a:r>
          </a:p>
        </p:txBody>
      </p:sp>
    </p:spTree>
    <p:extLst>
      <p:ext uri="{BB962C8B-B14F-4D97-AF65-F5344CB8AC3E}">
        <p14:creationId xmlns:p14="http://schemas.microsoft.com/office/powerpoint/2010/main" val="12742332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lock_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457199"/>
            <a:ext cx="3886201" cy="947739"/>
          </a:xfrm>
        </p:spPr>
        <p:txBody>
          <a:bodyPr anchor="b">
            <a:normAutofit/>
          </a:bodyPr>
          <a:lstStyle>
            <a:lvl1pPr>
              <a:defRPr sz="3000" b="1">
                <a:latin typeface="Franklin Gothic Book" panose="020B0503020102020204" pitchFamily="34" charset="0"/>
              </a:defRPr>
            </a:lvl1pPr>
          </a:lstStyle>
          <a:p>
            <a:r>
              <a:rPr lang="en-US" dirty="0"/>
              <a:t>Chart</a:t>
            </a:r>
            <a:br>
              <a:rPr lang="en-US" dirty="0"/>
            </a:br>
            <a:r>
              <a:rPr lang="en-US" dirty="0"/>
              <a:t>Title</a:t>
            </a:r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1" hasCustomPrompt="1"/>
          </p:nvPr>
        </p:nvSpPr>
        <p:spPr>
          <a:xfrm>
            <a:off x="838201" y="1466849"/>
            <a:ext cx="3886200" cy="4134425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7" name="Text Placeholder 5"/>
          <p:cNvSpPr>
            <a:spLocks noGrp="1"/>
          </p:cNvSpPr>
          <p:nvPr>
            <p:ph type="body" sz="quarter" idx="17" hasCustomPrompt="1"/>
          </p:nvPr>
        </p:nvSpPr>
        <p:spPr>
          <a:xfrm>
            <a:off x="838199" y="0"/>
            <a:ext cx="9553575" cy="361948"/>
          </a:xfrm>
        </p:spPr>
        <p:txBody>
          <a:bodyPr anchor="b">
            <a:no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dirty="0"/>
              <a:t>Place Title and Info Here</a:t>
            </a:r>
          </a:p>
        </p:txBody>
      </p:sp>
    </p:spTree>
    <p:extLst>
      <p:ext uri="{BB962C8B-B14F-4D97-AF65-F5344CB8AC3E}">
        <p14:creationId xmlns:p14="http://schemas.microsoft.com/office/powerpoint/2010/main" val="14173946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lock_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467600" y="457199"/>
            <a:ext cx="3886201" cy="947739"/>
          </a:xfrm>
        </p:spPr>
        <p:txBody>
          <a:bodyPr anchor="b">
            <a:normAutofit/>
          </a:bodyPr>
          <a:lstStyle>
            <a:lvl1pPr>
              <a:defRPr sz="3000" b="1">
                <a:latin typeface="Franklin Gothic Book" panose="020B0503020102020204" pitchFamily="34" charset="0"/>
              </a:defRPr>
            </a:lvl1pPr>
          </a:lstStyle>
          <a:p>
            <a:r>
              <a:rPr lang="en-US" dirty="0"/>
              <a:t>Chart</a:t>
            </a:r>
            <a:br>
              <a:rPr lang="en-US" dirty="0"/>
            </a:br>
            <a:r>
              <a:rPr lang="en-US" dirty="0"/>
              <a:t>Title</a:t>
            </a:r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1" hasCustomPrompt="1"/>
          </p:nvPr>
        </p:nvSpPr>
        <p:spPr>
          <a:xfrm>
            <a:off x="7467601" y="1466849"/>
            <a:ext cx="3886200" cy="4710113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7" name="Text Placeholder 5"/>
          <p:cNvSpPr>
            <a:spLocks noGrp="1"/>
          </p:cNvSpPr>
          <p:nvPr>
            <p:ph type="body" sz="quarter" idx="17" hasCustomPrompt="1"/>
          </p:nvPr>
        </p:nvSpPr>
        <p:spPr>
          <a:xfrm>
            <a:off x="838199" y="0"/>
            <a:ext cx="9553575" cy="361948"/>
          </a:xfrm>
        </p:spPr>
        <p:txBody>
          <a:bodyPr anchor="b">
            <a:no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dirty="0"/>
              <a:t>Place Title and Info Here</a:t>
            </a:r>
          </a:p>
        </p:txBody>
      </p:sp>
    </p:spTree>
    <p:extLst>
      <p:ext uri="{BB962C8B-B14F-4D97-AF65-F5344CB8AC3E}">
        <p14:creationId xmlns:p14="http://schemas.microsoft.com/office/powerpoint/2010/main" val="20292893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lock_Bookend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457199"/>
            <a:ext cx="10515600" cy="947739"/>
          </a:xfrm>
        </p:spPr>
        <p:txBody>
          <a:bodyPr anchor="b">
            <a:normAutofit/>
          </a:bodyPr>
          <a:lstStyle>
            <a:lvl1pPr>
              <a:defRPr sz="3000" b="1">
                <a:latin typeface="Franklin Gothic Book" panose="020B0503020102020204" pitchFamily="34" charset="0"/>
              </a:defRPr>
            </a:lvl1pPr>
          </a:lstStyle>
          <a:p>
            <a:r>
              <a:rPr lang="en-US" dirty="0"/>
              <a:t>Chart</a:t>
            </a:r>
            <a:br>
              <a:rPr lang="en-US" dirty="0"/>
            </a:br>
            <a:r>
              <a:rPr lang="en-US" dirty="0"/>
              <a:t>Title</a:t>
            </a:r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1" hasCustomPrompt="1"/>
          </p:nvPr>
        </p:nvSpPr>
        <p:spPr>
          <a:xfrm>
            <a:off x="838201" y="1466849"/>
            <a:ext cx="3577570" cy="4134425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7" name="Text Placeholder 5"/>
          <p:cNvSpPr>
            <a:spLocks noGrp="1"/>
          </p:cNvSpPr>
          <p:nvPr>
            <p:ph type="body" sz="quarter" idx="17" hasCustomPrompt="1"/>
          </p:nvPr>
        </p:nvSpPr>
        <p:spPr>
          <a:xfrm>
            <a:off x="838199" y="0"/>
            <a:ext cx="9553575" cy="361948"/>
          </a:xfrm>
        </p:spPr>
        <p:txBody>
          <a:bodyPr anchor="b">
            <a:no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dirty="0"/>
              <a:t>Place Title and Info Here</a:t>
            </a:r>
          </a:p>
        </p:txBody>
      </p:sp>
      <p:sp>
        <p:nvSpPr>
          <p:cNvPr id="8" name="Text Placeholder 16"/>
          <p:cNvSpPr>
            <a:spLocks noGrp="1"/>
          </p:cNvSpPr>
          <p:nvPr>
            <p:ph type="body" sz="quarter" idx="18" hasCustomPrompt="1"/>
          </p:nvPr>
        </p:nvSpPr>
        <p:spPr>
          <a:xfrm>
            <a:off x="7776230" y="1466849"/>
            <a:ext cx="3577570" cy="4710113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pPr lvl="0"/>
            <a:r>
              <a:rPr lang="en-US" dirty="0"/>
              <a:t>Text</a:t>
            </a:r>
          </a:p>
        </p:txBody>
      </p:sp>
    </p:spTree>
    <p:extLst>
      <p:ext uri="{BB962C8B-B14F-4D97-AF65-F5344CB8AC3E}">
        <p14:creationId xmlns:p14="http://schemas.microsoft.com/office/powerpoint/2010/main" val="36782740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Far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3"/>
          <p:cNvSpPr>
            <a:spLocks noGrp="1" noChangeAspect="1"/>
          </p:cNvSpPr>
          <p:nvPr>
            <p:ph type="pic" sz="quarter" idx="14" hasCustomPrompt="1"/>
          </p:nvPr>
        </p:nvSpPr>
        <p:spPr>
          <a:xfrm>
            <a:off x="328613" y="1014412"/>
            <a:ext cx="2057400" cy="2057400"/>
          </a:xfrm>
          <a:ln w="28575">
            <a:solidFill>
              <a:schemeClr val="tx1"/>
            </a:solidFill>
          </a:ln>
        </p:spPr>
        <p:txBody>
          <a:bodyPr>
            <a:normAutofit/>
          </a:bodyPr>
          <a:lstStyle>
            <a:lvl1pPr marL="0" indent="0">
              <a:buNone/>
              <a:defRPr sz="1400" baseline="0"/>
            </a:lvl1pPr>
          </a:lstStyle>
          <a:p>
            <a:r>
              <a:rPr lang="en-US" dirty="0"/>
              <a:t>PLACE IMAGE HERE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7" hasCustomPrompt="1"/>
          </p:nvPr>
        </p:nvSpPr>
        <p:spPr>
          <a:xfrm>
            <a:off x="838199" y="0"/>
            <a:ext cx="9553575" cy="361948"/>
          </a:xfrm>
        </p:spPr>
        <p:txBody>
          <a:bodyPr anchor="b">
            <a:no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dirty="0"/>
              <a:t>Place Title and Info Here</a:t>
            </a:r>
          </a:p>
        </p:txBody>
      </p:sp>
      <p:sp>
        <p:nvSpPr>
          <p:cNvPr id="11" name="Picture Placeholder 3"/>
          <p:cNvSpPr>
            <a:spLocks noGrp="1" noChangeAspect="1"/>
          </p:cNvSpPr>
          <p:nvPr>
            <p:ph type="pic" sz="quarter" idx="18" hasCustomPrompt="1"/>
          </p:nvPr>
        </p:nvSpPr>
        <p:spPr>
          <a:xfrm>
            <a:off x="9805987" y="1014412"/>
            <a:ext cx="2057400" cy="2057400"/>
          </a:xfrm>
          <a:ln w="28575">
            <a:solidFill>
              <a:schemeClr val="tx1"/>
            </a:solidFill>
          </a:ln>
        </p:spPr>
        <p:txBody>
          <a:bodyPr>
            <a:normAutofit/>
          </a:bodyPr>
          <a:lstStyle>
            <a:lvl1pPr marL="0" indent="0">
              <a:buNone/>
              <a:defRPr sz="1400" baseline="0"/>
            </a:lvl1pPr>
          </a:lstStyle>
          <a:p>
            <a:r>
              <a:rPr lang="en-US" dirty="0"/>
              <a:t>PLACE IMAGE HERE</a:t>
            </a:r>
          </a:p>
        </p:txBody>
      </p:sp>
      <p:sp>
        <p:nvSpPr>
          <p:cNvPr id="12" name="Picture Placeholder 3"/>
          <p:cNvSpPr>
            <a:spLocks noGrp="1" noChangeAspect="1"/>
          </p:cNvSpPr>
          <p:nvPr>
            <p:ph type="pic" sz="quarter" idx="19" hasCustomPrompt="1"/>
          </p:nvPr>
        </p:nvSpPr>
        <p:spPr>
          <a:xfrm>
            <a:off x="7436645" y="1014412"/>
            <a:ext cx="2057400" cy="2057400"/>
          </a:xfrm>
          <a:ln w="28575">
            <a:solidFill>
              <a:schemeClr val="tx1"/>
            </a:solidFill>
          </a:ln>
        </p:spPr>
        <p:txBody>
          <a:bodyPr>
            <a:normAutofit/>
          </a:bodyPr>
          <a:lstStyle>
            <a:lvl1pPr marL="0" indent="0">
              <a:buNone/>
              <a:defRPr sz="1400" baseline="0"/>
            </a:lvl1pPr>
          </a:lstStyle>
          <a:p>
            <a:r>
              <a:rPr lang="en-US" dirty="0"/>
              <a:t>PLACE IMAGE HERE</a:t>
            </a:r>
          </a:p>
        </p:txBody>
      </p:sp>
      <p:sp>
        <p:nvSpPr>
          <p:cNvPr id="13" name="Picture Placeholder 3"/>
          <p:cNvSpPr>
            <a:spLocks noGrp="1" noChangeAspect="1"/>
          </p:cNvSpPr>
          <p:nvPr>
            <p:ph type="pic" sz="quarter" idx="20" hasCustomPrompt="1"/>
          </p:nvPr>
        </p:nvSpPr>
        <p:spPr>
          <a:xfrm>
            <a:off x="5067301" y="1014412"/>
            <a:ext cx="2057400" cy="2057400"/>
          </a:xfrm>
          <a:ln w="28575">
            <a:solidFill>
              <a:schemeClr val="tx1"/>
            </a:solidFill>
          </a:ln>
        </p:spPr>
        <p:txBody>
          <a:bodyPr>
            <a:normAutofit/>
          </a:bodyPr>
          <a:lstStyle>
            <a:lvl1pPr marL="0" indent="0">
              <a:buNone/>
              <a:defRPr sz="1400" baseline="0"/>
            </a:lvl1pPr>
          </a:lstStyle>
          <a:p>
            <a:r>
              <a:rPr lang="en-US" dirty="0"/>
              <a:t>PLACE IMAGE HERE</a:t>
            </a:r>
          </a:p>
        </p:txBody>
      </p:sp>
      <p:sp>
        <p:nvSpPr>
          <p:cNvPr id="14" name="Picture Placeholder 3"/>
          <p:cNvSpPr>
            <a:spLocks noGrp="1" noChangeAspect="1"/>
          </p:cNvSpPr>
          <p:nvPr>
            <p:ph type="pic" sz="quarter" idx="21" hasCustomPrompt="1"/>
          </p:nvPr>
        </p:nvSpPr>
        <p:spPr>
          <a:xfrm>
            <a:off x="2697957" y="1014412"/>
            <a:ext cx="2057400" cy="2057400"/>
          </a:xfrm>
          <a:ln w="28575">
            <a:solidFill>
              <a:schemeClr val="tx1"/>
            </a:solidFill>
          </a:ln>
        </p:spPr>
        <p:txBody>
          <a:bodyPr>
            <a:normAutofit/>
          </a:bodyPr>
          <a:lstStyle>
            <a:lvl1pPr marL="0" indent="0">
              <a:buNone/>
              <a:defRPr sz="1400" baseline="0"/>
            </a:lvl1pPr>
          </a:lstStyle>
          <a:p>
            <a:r>
              <a:rPr lang="en-US" dirty="0"/>
              <a:t>PLACE IMAGE HERE</a:t>
            </a:r>
          </a:p>
        </p:txBody>
      </p:sp>
      <p:sp>
        <p:nvSpPr>
          <p:cNvPr id="23" name="Picture Placeholder 3"/>
          <p:cNvSpPr>
            <a:spLocks noGrp="1" noChangeAspect="1"/>
          </p:cNvSpPr>
          <p:nvPr>
            <p:ph type="pic" sz="quarter" idx="22" hasCustomPrompt="1"/>
          </p:nvPr>
        </p:nvSpPr>
        <p:spPr>
          <a:xfrm>
            <a:off x="328613" y="3400417"/>
            <a:ext cx="2057400" cy="2057400"/>
          </a:xfrm>
          <a:ln w="28575">
            <a:solidFill>
              <a:schemeClr val="tx1"/>
            </a:solidFill>
          </a:ln>
        </p:spPr>
        <p:txBody>
          <a:bodyPr>
            <a:normAutofit/>
          </a:bodyPr>
          <a:lstStyle>
            <a:lvl1pPr marL="0" indent="0">
              <a:buNone/>
              <a:defRPr sz="1400" baseline="0"/>
            </a:lvl1pPr>
          </a:lstStyle>
          <a:p>
            <a:r>
              <a:rPr lang="en-US" dirty="0"/>
              <a:t>PLACE IMAGE HERE</a:t>
            </a:r>
          </a:p>
        </p:txBody>
      </p:sp>
      <p:sp>
        <p:nvSpPr>
          <p:cNvPr id="24" name="Picture Placeholder 3"/>
          <p:cNvSpPr>
            <a:spLocks noGrp="1" noChangeAspect="1"/>
          </p:cNvSpPr>
          <p:nvPr>
            <p:ph type="pic" sz="quarter" idx="23" hasCustomPrompt="1"/>
          </p:nvPr>
        </p:nvSpPr>
        <p:spPr>
          <a:xfrm>
            <a:off x="9805987" y="3400417"/>
            <a:ext cx="2057400" cy="2057400"/>
          </a:xfrm>
          <a:ln w="28575">
            <a:solidFill>
              <a:schemeClr val="tx1"/>
            </a:solidFill>
          </a:ln>
        </p:spPr>
        <p:txBody>
          <a:bodyPr>
            <a:normAutofit/>
          </a:bodyPr>
          <a:lstStyle>
            <a:lvl1pPr marL="0" indent="0">
              <a:buNone/>
              <a:defRPr sz="1400" baseline="0"/>
            </a:lvl1pPr>
          </a:lstStyle>
          <a:p>
            <a:r>
              <a:rPr lang="en-US" dirty="0"/>
              <a:t>PLACE IMAGE HERE</a:t>
            </a:r>
          </a:p>
        </p:txBody>
      </p:sp>
      <p:sp>
        <p:nvSpPr>
          <p:cNvPr id="25" name="Picture Placeholder 3"/>
          <p:cNvSpPr>
            <a:spLocks noGrp="1" noChangeAspect="1"/>
          </p:cNvSpPr>
          <p:nvPr>
            <p:ph type="pic" sz="quarter" idx="24" hasCustomPrompt="1"/>
          </p:nvPr>
        </p:nvSpPr>
        <p:spPr>
          <a:xfrm>
            <a:off x="7436645" y="3400417"/>
            <a:ext cx="2057400" cy="2057400"/>
          </a:xfrm>
          <a:ln w="28575">
            <a:solidFill>
              <a:schemeClr val="tx1"/>
            </a:solidFill>
          </a:ln>
        </p:spPr>
        <p:txBody>
          <a:bodyPr>
            <a:normAutofit/>
          </a:bodyPr>
          <a:lstStyle>
            <a:lvl1pPr marL="0" indent="0">
              <a:buNone/>
              <a:defRPr sz="1400" baseline="0"/>
            </a:lvl1pPr>
          </a:lstStyle>
          <a:p>
            <a:r>
              <a:rPr lang="en-US" dirty="0"/>
              <a:t>PLACE IMAGE HERE</a:t>
            </a:r>
          </a:p>
        </p:txBody>
      </p:sp>
      <p:sp>
        <p:nvSpPr>
          <p:cNvPr id="26" name="Picture Placeholder 3"/>
          <p:cNvSpPr>
            <a:spLocks noGrp="1" noChangeAspect="1"/>
          </p:cNvSpPr>
          <p:nvPr>
            <p:ph type="pic" sz="quarter" idx="25" hasCustomPrompt="1"/>
          </p:nvPr>
        </p:nvSpPr>
        <p:spPr>
          <a:xfrm>
            <a:off x="5067301" y="3400417"/>
            <a:ext cx="2057400" cy="2057400"/>
          </a:xfrm>
          <a:ln w="28575">
            <a:solidFill>
              <a:schemeClr val="tx1"/>
            </a:solidFill>
          </a:ln>
        </p:spPr>
        <p:txBody>
          <a:bodyPr>
            <a:normAutofit/>
          </a:bodyPr>
          <a:lstStyle>
            <a:lvl1pPr marL="0" indent="0">
              <a:buNone/>
              <a:defRPr sz="1400" baseline="0"/>
            </a:lvl1pPr>
          </a:lstStyle>
          <a:p>
            <a:r>
              <a:rPr lang="en-US" dirty="0"/>
              <a:t>PLACE IMAGE HERE</a:t>
            </a:r>
          </a:p>
        </p:txBody>
      </p:sp>
      <p:sp>
        <p:nvSpPr>
          <p:cNvPr id="27" name="Picture Placeholder 3"/>
          <p:cNvSpPr>
            <a:spLocks noGrp="1" noChangeAspect="1"/>
          </p:cNvSpPr>
          <p:nvPr>
            <p:ph type="pic" sz="quarter" idx="26" hasCustomPrompt="1"/>
          </p:nvPr>
        </p:nvSpPr>
        <p:spPr>
          <a:xfrm>
            <a:off x="2697957" y="3400417"/>
            <a:ext cx="2057400" cy="2057400"/>
          </a:xfrm>
          <a:ln w="28575">
            <a:solidFill>
              <a:schemeClr val="tx1"/>
            </a:solidFill>
          </a:ln>
        </p:spPr>
        <p:txBody>
          <a:bodyPr>
            <a:normAutofit/>
          </a:bodyPr>
          <a:lstStyle>
            <a:lvl1pPr marL="0" indent="0">
              <a:buNone/>
              <a:defRPr sz="1400" baseline="0"/>
            </a:lvl1pPr>
          </a:lstStyle>
          <a:p>
            <a:r>
              <a:rPr lang="en-US" dirty="0"/>
              <a:t>PLACE IMAGE HERE</a:t>
            </a:r>
          </a:p>
        </p:txBody>
      </p:sp>
      <p:sp>
        <p:nvSpPr>
          <p:cNvPr id="28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457198"/>
            <a:ext cx="9553575" cy="557213"/>
          </a:xfrm>
        </p:spPr>
        <p:txBody>
          <a:bodyPr anchor="t">
            <a:normAutofit/>
          </a:bodyPr>
          <a:lstStyle>
            <a:lvl1pPr>
              <a:defRPr sz="3000" b="1">
                <a:latin typeface="Franklin Gothic Book" panose="020B0503020102020204" pitchFamily="34" charset="0"/>
              </a:defRPr>
            </a:lvl1pPr>
          </a:lstStyle>
          <a:p>
            <a:r>
              <a:rPr lang="en-US" dirty="0"/>
              <a:t>Slide Title</a:t>
            </a:r>
          </a:p>
        </p:txBody>
      </p:sp>
    </p:spTree>
    <p:extLst>
      <p:ext uri="{BB962C8B-B14F-4D97-AF65-F5344CB8AC3E}">
        <p14:creationId xmlns:p14="http://schemas.microsoft.com/office/powerpoint/2010/main" val="14943228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457199"/>
            <a:ext cx="10515600" cy="593726"/>
          </a:xfrm>
        </p:spPr>
        <p:txBody>
          <a:bodyPr anchor="b">
            <a:noAutofit/>
          </a:bodyPr>
          <a:lstStyle>
            <a:lvl1pPr>
              <a:defRPr sz="30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838201" y="1157288"/>
            <a:ext cx="10515600" cy="5019675"/>
          </a:xfrm>
        </p:spPr>
        <p:txBody>
          <a:bodyPr/>
          <a:lstStyle>
            <a:lvl1pPr marL="0" indent="0">
              <a:buNone/>
              <a:defRPr sz="1800"/>
            </a:lvl1pPr>
          </a:lstStyle>
          <a:p>
            <a:pPr lvl="0"/>
            <a:r>
              <a:rPr lang="en-US" dirty="0"/>
              <a:t>To change the number of Columns, go to:</a:t>
            </a:r>
          </a:p>
          <a:p>
            <a:pPr lvl="0"/>
            <a:r>
              <a:rPr lang="en-US" dirty="0"/>
              <a:t>HOME&gt;Paragraph&gt;Column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7" hasCustomPrompt="1"/>
          </p:nvPr>
        </p:nvSpPr>
        <p:spPr>
          <a:xfrm>
            <a:off x="838199" y="0"/>
            <a:ext cx="9553575" cy="361948"/>
          </a:xfrm>
        </p:spPr>
        <p:txBody>
          <a:bodyPr anchor="b">
            <a:no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dirty="0"/>
              <a:t>Place Title and Info Here</a:t>
            </a:r>
          </a:p>
        </p:txBody>
      </p:sp>
    </p:spTree>
    <p:extLst>
      <p:ext uri="{BB962C8B-B14F-4D97-AF65-F5344CB8AC3E}">
        <p14:creationId xmlns:p14="http://schemas.microsoft.com/office/powerpoint/2010/main" val="18223188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Text Placeholder 5"/>
          <p:cNvSpPr>
            <a:spLocks noGrp="1"/>
          </p:cNvSpPr>
          <p:nvPr>
            <p:ph type="body" sz="quarter" idx="17" hasCustomPrompt="1"/>
          </p:nvPr>
        </p:nvSpPr>
        <p:spPr>
          <a:xfrm>
            <a:off x="838199" y="0"/>
            <a:ext cx="9553575" cy="361948"/>
          </a:xfrm>
        </p:spPr>
        <p:txBody>
          <a:bodyPr anchor="b">
            <a:no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dirty="0"/>
              <a:t>Place Title and Info Here</a:t>
            </a:r>
          </a:p>
        </p:txBody>
      </p:sp>
    </p:spTree>
    <p:extLst>
      <p:ext uri="{BB962C8B-B14F-4D97-AF65-F5344CB8AC3E}">
        <p14:creationId xmlns:p14="http://schemas.microsoft.com/office/powerpoint/2010/main" val="26895386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157288"/>
            <a:ext cx="5181600" cy="444398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157288"/>
            <a:ext cx="5181600" cy="501967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7" hasCustomPrompt="1"/>
          </p:nvPr>
        </p:nvSpPr>
        <p:spPr>
          <a:xfrm>
            <a:off x="838199" y="0"/>
            <a:ext cx="9553575" cy="361948"/>
          </a:xfrm>
        </p:spPr>
        <p:txBody>
          <a:bodyPr anchor="b">
            <a:no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dirty="0"/>
              <a:t>Place Title and Info Here</a:t>
            </a:r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839788" y="457199"/>
            <a:ext cx="10515600" cy="593726"/>
          </a:xfrm>
        </p:spPr>
        <p:txBody>
          <a:bodyPr anchor="b">
            <a:normAutofit/>
          </a:bodyPr>
          <a:lstStyle>
            <a:lvl1pPr>
              <a:defRPr sz="3000" b="1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01952497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199"/>
            <a:ext cx="10515600" cy="593726"/>
          </a:xfrm>
        </p:spPr>
        <p:txBody>
          <a:bodyPr anchor="b">
            <a:normAutofit/>
          </a:bodyPr>
          <a:lstStyle>
            <a:lvl1pPr>
              <a:defRPr sz="30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157288"/>
            <a:ext cx="5157787" cy="4619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1619249"/>
            <a:ext cx="5157787" cy="3982025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157288"/>
            <a:ext cx="5183188" cy="4619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1619249"/>
            <a:ext cx="5183188" cy="457041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ext Placeholder 5"/>
          <p:cNvSpPr>
            <a:spLocks noGrp="1"/>
          </p:cNvSpPr>
          <p:nvPr>
            <p:ph type="body" sz="quarter" idx="17" hasCustomPrompt="1"/>
          </p:nvPr>
        </p:nvSpPr>
        <p:spPr>
          <a:xfrm>
            <a:off x="838199" y="0"/>
            <a:ext cx="9553575" cy="361948"/>
          </a:xfrm>
        </p:spPr>
        <p:txBody>
          <a:bodyPr anchor="b">
            <a:no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dirty="0"/>
              <a:t>Place Title and Info Here</a:t>
            </a:r>
          </a:p>
        </p:txBody>
      </p:sp>
    </p:spTree>
    <p:extLst>
      <p:ext uri="{BB962C8B-B14F-4D97-AF65-F5344CB8AC3E}">
        <p14:creationId xmlns:p14="http://schemas.microsoft.com/office/powerpoint/2010/main" val="419811291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457199"/>
            <a:ext cx="10515600" cy="593726"/>
          </a:xfrm>
        </p:spPr>
        <p:txBody>
          <a:bodyPr anchor="b">
            <a:normAutofit/>
          </a:bodyPr>
          <a:lstStyle>
            <a:lvl1pPr>
              <a:defRPr sz="3000" b="1"/>
            </a:lvl1pPr>
          </a:lstStyle>
          <a:p>
            <a:r>
              <a:rPr lang="en-US" dirty="0"/>
              <a:t>Title</a:t>
            </a:r>
          </a:p>
        </p:txBody>
      </p:sp>
      <p:sp>
        <p:nvSpPr>
          <p:cNvPr id="10" name="Text Placeholder 5"/>
          <p:cNvSpPr>
            <a:spLocks noGrp="1"/>
          </p:cNvSpPr>
          <p:nvPr>
            <p:ph type="body" sz="quarter" idx="17" hasCustomPrompt="1"/>
          </p:nvPr>
        </p:nvSpPr>
        <p:spPr>
          <a:xfrm>
            <a:off x="838199" y="0"/>
            <a:ext cx="9553575" cy="361948"/>
          </a:xfrm>
        </p:spPr>
        <p:txBody>
          <a:bodyPr anchor="b">
            <a:no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dirty="0"/>
              <a:t>Place Title and Info Here</a:t>
            </a:r>
          </a:p>
        </p:txBody>
      </p:sp>
    </p:spTree>
    <p:extLst>
      <p:ext uri="{BB962C8B-B14F-4D97-AF65-F5344CB8AC3E}">
        <p14:creationId xmlns:p14="http://schemas.microsoft.com/office/powerpoint/2010/main" val="108357904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5"/>
          <p:cNvSpPr>
            <a:spLocks noGrp="1"/>
          </p:cNvSpPr>
          <p:nvPr>
            <p:ph type="body" sz="quarter" idx="17" hasCustomPrompt="1"/>
          </p:nvPr>
        </p:nvSpPr>
        <p:spPr>
          <a:xfrm>
            <a:off x="838199" y="0"/>
            <a:ext cx="9553575" cy="361948"/>
          </a:xfrm>
        </p:spPr>
        <p:txBody>
          <a:bodyPr anchor="b">
            <a:no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dirty="0"/>
              <a:t>Place Title and Info Here</a:t>
            </a:r>
          </a:p>
        </p:txBody>
      </p:sp>
    </p:spTree>
    <p:extLst>
      <p:ext uri="{BB962C8B-B14F-4D97-AF65-F5344CB8AC3E}">
        <p14:creationId xmlns:p14="http://schemas.microsoft.com/office/powerpoint/2010/main" val="273783529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947738"/>
          </a:xfrm>
        </p:spPr>
        <p:txBody>
          <a:bodyPr anchor="b">
            <a:normAutofit/>
          </a:bodyPr>
          <a:lstStyle>
            <a:lvl1pPr>
              <a:defRPr sz="30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642939"/>
            <a:ext cx="6172200" cy="521811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1466850"/>
            <a:ext cx="3932237" cy="413442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7" hasCustomPrompt="1"/>
          </p:nvPr>
        </p:nvSpPr>
        <p:spPr>
          <a:xfrm>
            <a:off x="838199" y="0"/>
            <a:ext cx="9553575" cy="361948"/>
          </a:xfrm>
        </p:spPr>
        <p:txBody>
          <a:bodyPr anchor="b">
            <a:no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dirty="0"/>
              <a:t>Place Title and Info Here</a:t>
            </a:r>
          </a:p>
        </p:txBody>
      </p:sp>
    </p:spTree>
    <p:extLst>
      <p:ext uri="{BB962C8B-B14F-4D97-AF65-F5344CB8AC3E}">
        <p14:creationId xmlns:p14="http://schemas.microsoft.com/office/powerpoint/2010/main" val="213958941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over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8"/>
          </p:nvPr>
        </p:nvSpPr>
        <p:spPr>
          <a:xfrm>
            <a:off x="0" y="609601"/>
            <a:ext cx="12192000" cy="4991672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609600"/>
            <a:ext cx="5275262" cy="947738"/>
          </a:xfrm>
          <a:solidFill>
            <a:srgbClr val="000000">
              <a:alpha val="50000"/>
            </a:srgbClr>
          </a:solidFill>
        </p:spPr>
        <p:txBody>
          <a:bodyPr anchor="b">
            <a:normAutofit/>
          </a:bodyPr>
          <a:lstStyle>
            <a:lvl1pPr>
              <a:defRPr sz="30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1619250"/>
            <a:ext cx="5275262" cy="3982023"/>
          </a:xfrm>
          <a:solidFill>
            <a:srgbClr val="000000">
              <a:alpha val="50000"/>
            </a:srgbClr>
          </a:solidFill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7" hasCustomPrompt="1"/>
          </p:nvPr>
        </p:nvSpPr>
        <p:spPr>
          <a:xfrm>
            <a:off x="838199" y="0"/>
            <a:ext cx="9553575" cy="361948"/>
          </a:xfrm>
        </p:spPr>
        <p:txBody>
          <a:bodyPr anchor="b">
            <a:no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dirty="0"/>
              <a:t>Place Title and Info Here</a:t>
            </a:r>
          </a:p>
        </p:txBody>
      </p:sp>
      <p:sp>
        <p:nvSpPr>
          <p:cNvPr id="9" name="Picture Placeholder 6"/>
          <p:cNvSpPr>
            <a:spLocks noGrp="1"/>
          </p:cNvSpPr>
          <p:nvPr>
            <p:ph type="pic" sz="quarter" idx="19"/>
          </p:nvPr>
        </p:nvSpPr>
        <p:spPr>
          <a:xfrm>
            <a:off x="4738688" y="5657169"/>
            <a:ext cx="7453312" cy="1200831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891285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ln w="28575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7" hasCustomPrompt="1"/>
          </p:nvPr>
        </p:nvSpPr>
        <p:spPr>
          <a:xfrm>
            <a:off x="838199" y="0"/>
            <a:ext cx="9553575" cy="361948"/>
          </a:xfrm>
        </p:spPr>
        <p:txBody>
          <a:bodyPr anchor="b">
            <a:no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dirty="0"/>
              <a:t>Place Title and Info Here</a:t>
            </a:r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947738"/>
          </a:xfrm>
        </p:spPr>
        <p:txBody>
          <a:bodyPr anchor="b">
            <a:normAutofit/>
          </a:bodyPr>
          <a:lstStyle>
            <a:lvl1pPr>
              <a:defRPr sz="30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1466850"/>
            <a:ext cx="3932237" cy="413442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2153189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457199"/>
            <a:ext cx="10515600" cy="593726"/>
          </a:xfrm>
        </p:spPr>
        <p:txBody>
          <a:bodyPr anchor="b">
            <a:normAutofit/>
          </a:bodyPr>
          <a:lstStyle>
            <a:lvl1pPr>
              <a:defRPr sz="30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1157287"/>
            <a:ext cx="10515600" cy="501967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5"/>
          <p:cNvSpPr>
            <a:spLocks noGrp="1"/>
          </p:cNvSpPr>
          <p:nvPr>
            <p:ph type="body" sz="quarter" idx="17" hasCustomPrompt="1"/>
          </p:nvPr>
        </p:nvSpPr>
        <p:spPr>
          <a:xfrm>
            <a:off x="838199" y="0"/>
            <a:ext cx="9553575" cy="361948"/>
          </a:xfrm>
        </p:spPr>
        <p:txBody>
          <a:bodyPr anchor="b">
            <a:no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dirty="0"/>
              <a:t>Place Title and Info Here</a:t>
            </a:r>
          </a:p>
        </p:txBody>
      </p:sp>
    </p:spTree>
    <p:extLst>
      <p:ext uri="{BB962C8B-B14F-4D97-AF65-F5344CB8AC3E}">
        <p14:creationId xmlns:p14="http://schemas.microsoft.com/office/powerpoint/2010/main" val="318646811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701212" y="365125"/>
            <a:ext cx="1652587" cy="5811838"/>
          </a:xfrm>
        </p:spPr>
        <p:txBody>
          <a:bodyPr vert="eaVert" anchor="t">
            <a:normAutofit/>
          </a:bodyPr>
          <a:lstStyle>
            <a:lvl1pPr>
              <a:defRPr sz="30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199" y="365125"/>
            <a:ext cx="8805863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5"/>
          <p:cNvSpPr>
            <a:spLocks noGrp="1"/>
          </p:cNvSpPr>
          <p:nvPr>
            <p:ph type="body" sz="quarter" idx="17" hasCustomPrompt="1"/>
          </p:nvPr>
        </p:nvSpPr>
        <p:spPr>
          <a:xfrm>
            <a:off x="838199" y="0"/>
            <a:ext cx="9553575" cy="361948"/>
          </a:xfrm>
        </p:spPr>
        <p:txBody>
          <a:bodyPr anchor="b">
            <a:no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dirty="0"/>
              <a:t>Place Title and Info Here</a:t>
            </a:r>
          </a:p>
        </p:txBody>
      </p:sp>
    </p:spTree>
    <p:extLst>
      <p:ext uri="{BB962C8B-B14F-4D97-AF65-F5344CB8AC3E}">
        <p14:creationId xmlns:p14="http://schemas.microsoft.com/office/powerpoint/2010/main" val="37113134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7932707" y="500063"/>
            <a:ext cx="3657600" cy="2743200"/>
          </a:xfrm>
          <a:ln w="28575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baseline="0"/>
            </a:lvl1pPr>
          </a:lstStyle>
          <a:p>
            <a:r>
              <a:rPr lang="en-US" dirty="0"/>
              <a:t>PLACE IMAGE HERE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2" hasCustomPrompt="1"/>
          </p:nvPr>
        </p:nvSpPr>
        <p:spPr>
          <a:xfrm>
            <a:off x="7932707" y="3381376"/>
            <a:ext cx="1828800" cy="2743200"/>
          </a:xfrm>
          <a:ln w="28575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baseline="0"/>
            </a:lvl1pPr>
          </a:lstStyle>
          <a:p>
            <a:r>
              <a:rPr lang="en-US" dirty="0"/>
              <a:t>PLACE IMAGE HERE</a:t>
            </a:r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3" hasCustomPrompt="1"/>
          </p:nvPr>
        </p:nvSpPr>
        <p:spPr>
          <a:xfrm>
            <a:off x="10675907" y="3381376"/>
            <a:ext cx="914400" cy="2743200"/>
          </a:xfrm>
          <a:ln w="28575">
            <a:solidFill>
              <a:schemeClr val="tx1"/>
            </a:solidFill>
          </a:ln>
        </p:spPr>
        <p:txBody>
          <a:bodyPr>
            <a:normAutofit/>
          </a:bodyPr>
          <a:lstStyle>
            <a:lvl1pPr marL="0" indent="0">
              <a:buNone/>
              <a:defRPr sz="2000" baseline="0"/>
            </a:lvl1pPr>
          </a:lstStyle>
          <a:p>
            <a:r>
              <a:rPr lang="en-US" dirty="0"/>
              <a:t>PLACE IMAGE HERE</a:t>
            </a:r>
          </a:p>
        </p:txBody>
      </p:sp>
      <p:sp>
        <p:nvSpPr>
          <p:cNvPr id="7" name="Picture Placeholder 3"/>
          <p:cNvSpPr>
            <a:spLocks noGrp="1" noChangeAspect="1"/>
          </p:cNvSpPr>
          <p:nvPr>
            <p:ph type="pic" sz="quarter" idx="14" hasCustomPrompt="1"/>
          </p:nvPr>
        </p:nvSpPr>
        <p:spPr>
          <a:xfrm>
            <a:off x="3155919" y="500062"/>
            <a:ext cx="4572000" cy="2743200"/>
          </a:xfrm>
          <a:ln w="28575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baseline="0"/>
            </a:lvl1pPr>
          </a:lstStyle>
          <a:p>
            <a:r>
              <a:rPr lang="en-US" dirty="0"/>
              <a:t>PLACE IMAGE HERE</a:t>
            </a:r>
          </a:p>
        </p:txBody>
      </p:sp>
      <p:sp>
        <p:nvSpPr>
          <p:cNvPr id="8" name="Picture Placeholder 3"/>
          <p:cNvSpPr>
            <a:spLocks noGrp="1"/>
          </p:cNvSpPr>
          <p:nvPr>
            <p:ph type="pic" sz="quarter" idx="15" hasCustomPrompt="1"/>
          </p:nvPr>
        </p:nvSpPr>
        <p:spPr>
          <a:xfrm>
            <a:off x="3155919" y="3381376"/>
            <a:ext cx="4572000" cy="1828800"/>
          </a:xfrm>
          <a:ln w="28575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baseline="0"/>
            </a:lvl1pPr>
          </a:lstStyle>
          <a:p>
            <a:r>
              <a:rPr lang="en-US" dirty="0"/>
              <a:t>PLACE IMAGE HERE</a:t>
            </a:r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155919" y="5438776"/>
            <a:ext cx="4572000" cy="685800"/>
          </a:xfrm>
          <a:ln w="28575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baseline="0"/>
            </a:lvl1pPr>
          </a:lstStyle>
          <a:p>
            <a:r>
              <a:rPr lang="en-US" dirty="0"/>
              <a:t>PLACE IMAGE HERE</a:t>
            </a:r>
          </a:p>
        </p:txBody>
      </p:sp>
      <p:sp>
        <p:nvSpPr>
          <p:cNvPr id="10" name="Rectangle 9"/>
          <p:cNvSpPr/>
          <p:nvPr userDrawn="1"/>
        </p:nvSpPr>
        <p:spPr>
          <a:xfrm>
            <a:off x="134027" y="608415"/>
            <a:ext cx="2913297" cy="230832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7200" b="0" cap="none" spc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Picture</a:t>
            </a:r>
            <a:endParaRPr lang="en-US" sz="7200" b="0" cap="none" spc="0" baseline="0" dirty="0">
              <a:ln w="0"/>
              <a:solidFill>
                <a:srgbClr val="FF0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pPr algn="ctr"/>
            <a:r>
              <a:rPr lang="en-US" sz="7200" b="0" cap="none" spc="0" baseline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Frames</a:t>
            </a:r>
            <a:endParaRPr lang="en-US" sz="7200" b="0" cap="none" spc="0" dirty="0">
              <a:ln w="0"/>
              <a:solidFill>
                <a:srgbClr val="FF0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13" name="Text Placeholder 5"/>
          <p:cNvSpPr>
            <a:spLocks noGrp="1"/>
          </p:cNvSpPr>
          <p:nvPr>
            <p:ph type="body" sz="quarter" idx="17" hasCustomPrompt="1"/>
          </p:nvPr>
        </p:nvSpPr>
        <p:spPr>
          <a:xfrm>
            <a:off x="838199" y="0"/>
            <a:ext cx="9553575" cy="361948"/>
          </a:xfrm>
        </p:spPr>
        <p:txBody>
          <a:bodyPr anchor="b">
            <a:no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dirty="0"/>
              <a:t>Place Title and Info Here</a:t>
            </a:r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18" hasCustomPrompt="1"/>
          </p:nvPr>
        </p:nvSpPr>
        <p:spPr>
          <a:xfrm>
            <a:off x="265081" y="2916739"/>
            <a:ext cx="2743200" cy="2379685"/>
          </a:xfrm>
          <a:ln w="28575">
            <a:noFill/>
          </a:ln>
        </p:spPr>
        <p:txBody>
          <a:bodyPr/>
          <a:lstStyle>
            <a:lvl1pPr marL="0" indent="0">
              <a:buNone/>
              <a:defRPr baseline="0"/>
            </a:lvl1pPr>
          </a:lstStyle>
          <a:p>
            <a:r>
              <a:rPr lang="en-US" dirty="0"/>
              <a:t>PLACE IMAGE HERE</a:t>
            </a:r>
          </a:p>
        </p:txBody>
      </p:sp>
    </p:spTree>
    <p:extLst>
      <p:ext uri="{BB962C8B-B14F-4D97-AF65-F5344CB8AC3E}">
        <p14:creationId xmlns:p14="http://schemas.microsoft.com/office/powerpoint/2010/main" val="394179470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17" y="0"/>
            <a:ext cx="12192000" cy="685800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6420" y="2300314"/>
            <a:ext cx="5335925" cy="849995"/>
          </a:xfrm>
          <a:prstGeom prst="rect">
            <a:avLst/>
          </a:prstGeom>
        </p:spPr>
      </p:pic>
      <p:sp>
        <p:nvSpPr>
          <p:cNvPr id="28" name="TextBox 27"/>
          <p:cNvSpPr txBox="1"/>
          <p:nvPr userDrawn="1"/>
        </p:nvSpPr>
        <p:spPr>
          <a:xfrm>
            <a:off x="3616556" y="3320463"/>
            <a:ext cx="49556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latin typeface="Franklin Gothic Book" panose="020B0503020102020204" pitchFamily="34" charset="0"/>
              </a:rPr>
              <a:t>Research for the Arctic Operator…</a:t>
            </a:r>
          </a:p>
          <a:p>
            <a: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latin typeface="Franklin Gothic Book" panose="020B0503020102020204" pitchFamily="34" charset="0"/>
              </a:rPr>
              <a:t>For Today and For the Future</a:t>
            </a:r>
          </a:p>
        </p:txBody>
      </p:sp>
      <p:sp>
        <p:nvSpPr>
          <p:cNvPr id="13" name="TextBox 12"/>
          <p:cNvSpPr txBox="1"/>
          <p:nvPr userDrawn="1"/>
        </p:nvSpPr>
        <p:spPr>
          <a:xfrm>
            <a:off x="3616556" y="4136948"/>
            <a:ext cx="49556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 dirty="0">
                <a:latin typeface="Franklin Gothic Book" panose="020B0503020102020204" pitchFamily="34" charset="0"/>
                <a:hlinkClick r:id="rId4"/>
              </a:rPr>
              <a:t>http://adac.uaa.alaska.edu/</a:t>
            </a:r>
            <a:endParaRPr lang="en-US" sz="1400" dirty="0">
              <a:latin typeface="Franklin Gothic Book" panose="020B0503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767757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528233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microsoft.com/office/2007/relationships/hdphoto" Target="../media/hdphoto1.wdp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microsoft.com/office/2007/relationships/hdphoto" Target="../media/hdphoto2.wdp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heme" Target="../theme/theme1.xml"/><Relationship Id="rId28" Type="http://schemas.openxmlformats.org/officeDocument/2006/relationships/image" Target="../media/image4.pn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39000">
              <a:srgbClr val="284352">
                <a:lumMod val="82000"/>
              </a:srgbClr>
            </a:gs>
            <a:gs pos="0">
              <a:srgbClr val="1A6B6F"/>
            </a:gs>
            <a:gs pos="81000">
              <a:srgbClr val="222A37"/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4" cstate="print">
            <a:extLst>
              <a:ext uri="{BEBA8EAE-BF5A-486C-A8C5-ECC9F3942E4B}">
                <a14:imgProps xmlns:a14="http://schemas.microsoft.com/office/drawing/2010/main">
                  <a14:imgLayer r:embed="rId25">
                    <a14:imgEffect>
                      <a14:saturation sa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643578"/>
            <a:ext cx="3352799" cy="1127886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457200"/>
            <a:ext cx="10515600" cy="5937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157271"/>
            <a:ext cx="10515600" cy="50196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TextBox 6"/>
          <p:cNvSpPr txBox="1"/>
          <p:nvPr userDrawn="1"/>
        </p:nvSpPr>
        <p:spPr>
          <a:xfrm>
            <a:off x="0" y="5991859"/>
            <a:ext cx="7124699" cy="246221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dirty="0">
                <a:effectLst>
                  <a:outerShdw blurRad="63500" dist="38100" dir="5400000" algn="tl">
                    <a:srgbClr val="222A37"/>
                  </a:outerShdw>
                </a:effectLst>
                <a:latin typeface="Franklin Gothic Book" panose="020B0503020102020204" pitchFamily="34" charset="0"/>
              </a:rPr>
              <a:t>ADAC: Research for the Arctic Operator… For Today and For the Future</a:t>
            </a: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575" y="6343650"/>
            <a:ext cx="2685651" cy="42781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107" y="6343649"/>
            <a:ext cx="576620" cy="427815"/>
          </a:xfrm>
          <a:prstGeom prst="rect">
            <a:avLst/>
          </a:prstGeom>
        </p:spPr>
      </p:pic>
      <p:cxnSp>
        <p:nvCxnSpPr>
          <p:cNvPr id="12" name="Straight Connector 11"/>
          <p:cNvCxnSpPr/>
          <p:nvPr userDrawn="1"/>
        </p:nvCxnSpPr>
        <p:spPr>
          <a:xfrm>
            <a:off x="0" y="350838"/>
            <a:ext cx="12192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" name="Picture 18"/>
          <p:cNvPicPr>
            <a:picLocks noChangeAspect="1"/>
          </p:cNvPicPr>
          <p:nvPr userDrawn="1"/>
        </p:nvPicPr>
        <p:blipFill>
          <a:blip r:embed="rId28" cstate="print">
            <a:extLst>
              <a:ext uri="{BEBA8EAE-BF5A-486C-A8C5-ECC9F3942E4B}">
                <a14:imgProps xmlns:a14="http://schemas.microsoft.com/office/drawing/2010/main">
                  <a14:imgLayer r:embed="rId29">
                    <a14:imgEffect>
                      <a14:saturation sa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32512" y="-230479"/>
            <a:ext cx="3459487" cy="7955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40750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61" r:id="rId3"/>
    <p:sldLayoutId id="2147483664" r:id="rId4"/>
    <p:sldLayoutId id="2147483666" r:id="rId5"/>
    <p:sldLayoutId id="2147483667" r:id="rId6"/>
    <p:sldLayoutId id="2147483668" r:id="rId7"/>
    <p:sldLayoutId id="2147483663" r:id="rId8"/>
    <p:sldLayoutId id="2147483650" r:id="rId9"/>
    <p:sldLayoutId id="2147483651" r:id="rId10"/>
    <p:sldLayoutId id="2147483652" r:id="rId11"/>
    <p:sldLayoutId id="2147483653" r:id="rId12"/>
    <p:sldLayoutId id="2147483654" r:id="rId13"/>
    <p:sldLayoutId id="2147483655" r:id="rId14"/>
    <p:sldLayoutId id="2147483656" r:id="rId15"/>
    <p:sldLayoutId id="2147483665" r:id="rId16"/>
    <p:sldLayoutId id="2147483657" r:id="rId17"/>
    <p:sldLayoutId id="2147483658" r:id="rId18"/>
    <p:sldLayoutId id="2147483659" r:id="rId19"/>
    <p:sldLayoutId id="2147483662" r:id="rId20"/>
    <p:sldLayoutId id="2147483669" r:id="rId21"/>
    <p:sldLayoutId id="2147483671" r:id="rId2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Franklin Gothic Book" panose="020B0503020102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2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Franklin Gothic Book" panose="020B05030201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2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Franklin Gothic Book" panose="020B05030201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2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Franklin Gothic Book" panose="020B05030201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2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Franklin Gothic Book" panose="020B05030201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2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Franklin Gothic Book" panose="020B05030201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2069302"/>
            <a:ext cx="6761408" cy="1816100"/>
          </a:xfrm>
        </p:spPr>
        <p:txBody>
          <a:bodyPr>
            <a:normAutofit fontScale="90000"/>
          </a:bodyPr>
          <a:lstStyle/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3600" dirty="0"/>
              <a:t/>
            </a:r>
            <a:br>
              <a:rPr lang="en-US" sz="3600" dirty="0"/>
            </a:br>
            <a:r>
              <a:rPr lang="en-US" sz="3600" dirty="0"/>
              <a:t/>
            </a:r>
            <a:br>
              <a:rPr lang="en-US" sz="3600" dirty="0"/>
            </a:br>
            <a:r>
              <a:rPr lang="en-US" sz="3600" dirty="0"/>
              <a:t/>
            </a:r>
            <a:br>
              <a:rPr lang="en-US" sz="3600" dirty="0"/>
            </a:br>
            <a:r>
              <a:rPr lang="en-US" sz="3600" dirty="0"/>
              <a:t>ADAC Year 6</a:t>
            </a:r>
            <a:br>
              <a:rPr lang="en-US" sz="3600" dirty="0"/>
            </a:br>
            <a:r>
              <a:rPr lang="en-US" sz="3600" dirty="0"/>
              <a:t>Project Update</a:t>
            </a:r>
            <a:br>
              <a:rPr lang="en-US" sz="3600" dirty="0"/>
            </a:br>
            <a:r>
              <a:rPr lang="en-US" sz="2900" dirty="0">
                <a:solidFill>
                  <a:srgbClr val="FFFF00"/>
                </a:solidFill>
              </a:rPr>
              <a:t>Great Lakes Ice Conditions Index (ICECON)</a:t>
            </a:r>
            <a:br>
              <a:rPr lang="en-US" sz="2900" dirty="0">
                <a:solidFill>
                  <a:srgbClr val="FFFF00"/>
                </a:solidFill>
              </a:rPr>
            </a:br>
            <a:endParaRPr lang="en-US" sz="2900" i="1" dirty="0">
              <a:solidFill>
                <a:srgbClr val="FFFF00"/>
              </a:solidFill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1524000" y="3885402"/>
            <a:ext cx="6633644" cy="1571625"/>
          </a:xfrm>
        </p:spPr>
        <p:txBody>
          <a:bodyPr/>
          <a:lstStyle/>
          <a:p>
            <a:r>
              <a:rPr lang="en-US" dirty="0">
                <a:solidFill>
                  <a:srgbClr val="FFFF00"/>
                </a:solidFill>
              </a:rPr>
              <a:t>Jifeng Peng, University of Alaska Anchorage</a:t>
            </a:r>
          </a:p>
          <a:p>
            <a:r>
              <a:rPr lang="en-US" dirty="0">
                <a:solidFill>
                  <a:srgbClr val="FFFF00"/>
                </a:solidFill>
              </a:rPr>
              <a:t>Shawn Butler, University of Alaska Anchorage</a:t>
            </a:r>
          </a:p>
          <a:p>
            <a:r>
              <a:rPr lang="en-US" dirty="0">
                <a:solidFill>
                  <a:srgbClr val="FFFF00"/>
                </a:solidFill>
              </a:rPr>
              <a:t>Kelsey Frazier, University of Alaska Anchorage</a:t>
            </a:r>
          </a:p>
        </p:txBody>
      </p:sp>
      <p:pic>
        <p:nvPicPr>
          <p:cNvPr id="5" name="Picture Placeholder 4" descr="A large ship in the snow&#10;&#10;Description automatically generated">
            <a:extLst>
              <a:ext uri="{FF2B5EF4-FFF2-40B4-BE49-F238E27FC236}">
                <a16:creationId xmlns:a16="http://schemas.microsoft.com/office/drawing/2014/main" id="{D9A7BD7A-D72A-E04F-B583-6124BE9A906F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16" b="3516"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73425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419238" y="479238"/>
            <a:ext cx="10713121" cy="1037138"/>
          </a:xfrm>
        </p:spPr>
        <p:txBody>
          <a:bodyPr>
            <a:noAutofit/>
          </a:bodyPr>
          <a:lstStyle/>
          <a:p>
            <a:r>
              <a:rPr lang="en-US" sz="3200" dirty="0"/>
              <a:t>ADAC Project:  Arctic Ice Conditions Index (ARCTICE</a:t>
            </a:r>
            <a:r>
              <a:rPr lang="en-US" sz="3200" dirty="0" smtClean="0"/>
              <a:t>) and ICECON for the Great Lakes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730392" y="1516376"/>
            <a:ext cx="11230468" cy="4560143"/>
          </a:xfrm>
        </p:spPr>
        <p:txBody>
          <a:bodyPr numCol="2" spcCol="182880">
            <a:normAutofit fontScale="92500" lnSpcReduction="20000"/>
          </a:bodyPr>
          <a:lstStyle/>
          <a:p>
            <a:pPr marL="0" indent="0">
              <a:lnSpc>
                <a:spcPct val="120000"/>
              </a:lnSpc>
              <a:spcBef>
                <a:spcPts val="400"/>
              </a:spcBef>
              <a:spcAft>
                <a:spcPts val="400"/>
              </a:spcAft>
              <a:buNone/>
            </a:pPr>
            <a:r>
              <a:rPr lang="en-US" dirty="0">
                <a:solidFill>
                  <a:srgbClr val="EEE9AA"/>
                </a:solidFill>
              </a:rPr>
              <a:t>Project Principal Investigator(s)</a:t>
            </a:r>
          </a:p>
          <a:p>
            <a:pPr lvl="1">
              <a:lnSpc>
                <a:spcPct val="120000"/>
              </a:lnSpc>
              <a:spcBef>
                <a:spcPts val="400"/>
              </a:spcBef>
              <a:spcAft>
                <a:spcPts val="400"/>
              </a:spcAft>
            </a:pPr>
            <a:r>
              <a:rPr lang="en-US" dirty="0"/>
              <a:t>Dr. Jifeng Peng, University of Alaska Anchorage</a:t>
            </a:r>
          </a:p>
          <a:p>
            <a:pPr marL="0" indent="0">
              <a:lnSpc>
                <a:spcPct val="120000"/>
              </a:lnSpc>
              <a:spcBef>
                <a:spcPts val="400"/>
              </a:spcBef>
              <a:spcAft>
                <a:spcPts val="400"/>
              </a:spcAft>
              <a:buNone/>
            </a:pPr>
            <a:r>
              <a:rPr lang="en-US" dirty="0">
                <a:solidFill>
                  <a:srgbClr val="EEE9AA"/>
                </a:solidFill>
              </a:rPr>
              <a:t>Supporting Team</a:t>
            </a:r>
          </a:p>
          <a:p>
            <a:pPr lvl="1">
              <a:lnSpc>
                <a:spcPct val="120000"/>
              </a:lnSpc>
              <a:spcBef>
                <a:spcPts val="400"/>
              </a:spcBef>
              <a:spcAft>
                <a:spcPts val="400"/>
              </a:spcAft>
            </a:pPr>
            <a:r>
              <a:rPr lang="en-US" dirty="0"/>
              <a:t>Dr. Shawn Butler, University of Alaska Anchorage</a:t>
            </a:r>
          </a:p>
          <a:p>
            <a:pPr lvl="1">
              <a:lnSpc>
                <a:spcPct val="120000"/>
              </a:lnSpc>
              <a:spcBef>
                <a:spcPts val="400"/>
              </a:spcBef>
              <a:spcAft>
                <a:spcPts val="400"/>
              </a:spcAft>
            </a:pPr>
            <a:r>
              <a:rPr lang="en-US" dirty="0"/>
              <a:t>Kelsey Frazier, University of Alaska Anchorage </a:t>
            </a:r>
            <a:br>
              <a:rPr lang="en-US" dirty="0"/>
            </a:br>
            <a:r>
              <a:rPr lang="en-US" dirty="0"/>
              <a:t/>
            </a:r>
            <a:br>
              <a:rPr lang="en-US" dirty="0"/>
            </a:br>
            <a:r>
              <a:rPr lang="en-US" dirty="0"/>
              <a:t/>
            </a:r>
            <a:br>
              <a:rPr lang="en-US" dirty="0"/>
            </a:br>
            <a:endParaRPr lang="en-US" dirty="0"/>
          </a:p>
          <a:p>
            <a:pPr marL="0" indent="0">
              <a:lnSpc>
                <a:spcPct val="120000"/>
              </a:lnSpc>
              <a:spcBef>
                <a:spcPts val="400"/>
              </a:spcBef>
              <a:spcAft>
                <a:spcPts val="400"/>
              </a:spcAft>
              <a:buNone/>
            </a:pPr>
            <a:r>
              <a:rPr lang="en-US" dirty="0">
                <a:solidFill>
                  <a:srgbClr val="EEE9AA"/>
                </a:solidFill>
              </a:rPr>
              <a:t>Project Champions</a:t>
            </a:r>
          </a:p>
          <a:p>
            <a:pPr lvl="1">
              <a:lnSpc>
                <a:spcPct val="120000"/>
              </a:lnSpc>
              <a:spcBef>
                <a:spcPts val="400"/>
              </a:spcBef>
              <a:spcAft>
                <a:spcPts val="400"/>
              </a:spcAft>
            </a:pPr>
            <a:r>
              <a:rPr lang="en-US" dirty="0"/>
              <a:t>CDR Christopher Tuckey, CG-WWM</a:t>
            </a:r>
          </a:p>
          <a:p>
            <a:pPr lvl="1">
              <a:lnSpc>
                <a:spcPct val="120000"/>
              </a:lnSpc>
              <a:spcBef>
                <a:spcPts val="400"/>
              </a:spcBef>
              <a:spcAft>
                <a:spcPts val="400"/>
              </a:spcAft>
            </a:pPr>
            <a:r>
              <a:rPr lang="en-US" dirty="0"/>
              <a:t>LCDR James Gatz, CG-WWM</a:t>
            </a:r>
          </a:p>
          <a:p>
            <a:pPr marL="0" indent="0">
              <a:lnSpc>
                <a:spcPct val="120000"/>
              </a:lnSpc>
              <a:spcBef>
                <a:spcPts val="400"/>
              </a:spcBef>
              <a:spcAft>
                <a:spcPts val="400"/>
              </a:spcAft>
              <a:buNone/>
            </a:pPr>
            <a:r>
              <a:rPr lang="en-US" dirty="0">
                <a:solidFill>
                  <a:srgbClr val="EEE9AA"/>
                </a:solidFill>
              </a:rPr>
              <a:t>Project Support</a:t>
            </a:r>
          </a:p>
          <a:p>
            <a:pPr lvl="1">
              <a:lnSpc>
                <a:spcPct val="120000"/>
              </a:lnSpc>
              <a:spcBef>
                <a:spcPts val="400"/>
              </a:spcBef>
              <a:spcAft>
                <a:spcPts val="400"/>
              </a:spcAft>
            </a:pPr>
            <a:r>
              <a:rPr lang="en-US" dirty="0"/>
              <a:t>Sam Cheung, CG RDC</a:t>
            </a:r>
          </a:p>
          <a:p>
            <a:pPr marL="0" indent="0">
              <a:lnSpc>
                <a:spcPct val="120000"/>
              </a:lnSpc>
              <a:spcBef>
                <a:spcPts val="400"/>
              </a:spcBef>
              <a:spcAft>
                <a:spcPts val="400"/>
              </a:spcAft>
              <a:buNone/>
            </a:pPr>
            <a:r>
              <a:rPr lang="en-US" dirty="0">
                <a:solidFill>
                  <a:srgbClr val="EEE9AA"/>
                </a:solidFill>
              </a:rPr>
              <a:t>Project Collaborators</a:t>
            </a:r>
          </a:p>
          <a:p>
            <a:pPr lvl="1">
              <a:lnSpc>
                <a:spcPct val="120000"/>
              </a:lnSpc>
              <a:spcBef>
                <a:spcPts val="400"/>
              </a:spcBef>
              <a:spcAft>
                <a:spcPts val="400"/>
              </a:spcAft>
            </a:pPr>
            <a:r>
              <a:rPr lang="en-US" dirty="0"/>
              <a:t>Jonathan Edwards-</a:t>
            </a:r>
            <a:r>
              <a:rPr lang="en-US" dirty="0" err="1"/>
              <a:t>Opperman</a:t>
            </a:r>
            <a:r>
              <a:rPr lang="en-US" dirty="0"/>
              <a:t>, NIC</a:t>
            </a:r>
          </a:p>
          <a:p>
            <a:pPr lvl="1">
              <a:lnSpc>
                <a:spcPct val="120000"/>
              </a:lnSpc>
              <a:spcBef>
                <a:spcPts val="400"/>
              </a:spcBef>
              <a:spcAft>
                <a:spcPts val="400"/>
              </a:spcAft>
            </a:pPr>
            <a:r>
              <a:rPr lang="en-US" dirty="0"/>
              <a:t>Lt. Jason Radcliffe, CG D9</a:t>
            </a:r>
          </a:p>
          <a:p>
            <a:pPr lvl="1">
              <a:lnSpc>
                <a:spcPct val="120000"/>
              </a:lnSpc>
              <a:spcBef>
                <a:spcPts val="400"/>
              </a:spcBef>
              <a:spcAft>
                <a:spcPts val="400"/>
              </a:spcAft>
            </a:pPr>
            <a:r>
              <a:rPr lang="en-US" dirty="0"/>
              <a:t>Capt. (Ret) Phillip Thorne, CG D17</a:t>
            </a:r>
          </a:p>
          <a:p>
            <a:pPr lvl="1">
              <a:lnSpc>
                <a:spcPct val="120000"/>
              </a:lnSpc>
              <a:spcBef>
                <a:spcPts val="400"/>
              </a:spcBef>
              <a:spcAft>
                <a:spcPts val="400"/>
              </a:spcAft>
            </a:pPr>
            <a:r>
              <a:rPr lang="en-US" dirty="0"/>
              <a:t>Axiom Data Science</a:t>
            </a:r>
          </a:p>
        </p:txBody>
      </p:sp>
    </p:spTree>
    <p:extLst>
      <p:ext uri="{BB962C8B-B14F-4D97-AF65-F5344CB8AC3E}">
        <p14:creationId xmlns:p14="http://schemas.microsoft.com/office/powerpoint/2010/main" val="16265486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548114" y="441859"/>
            <a:ext cx="9940158" cy="1049412"/>
          </a:xfrm>
        </p:spPr>
        <p:txBody>
          <a:bodyPr>
            <a:normAutofit/>
          </a:bodyPr>
          <a:lstStyle/>
          <a:p>
            <a:r>
              <a:rPr lang="en-US" sz="3600" dirty="0" smtClean="0"/>
              <a:t>Great Lakes ICECON </a:t>
            </a:r>
            <a:r>
              <a:rPr lang="en-US" sz="3600" dirty="0"/>
              <a:t>Classification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10024841"/>
              </p:ext>
            </p:extLst>
          </p:nvPr>
        </p:nvGraphicFramePr>
        <p:xfrm>
          <a:off x="809077" y="1535019"/>
          <a:ext cx="10448092" cy="363934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04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1076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39688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19907">
                <a:tc>
                  <a:txBody>
                    <a:bodyPr/>
                    <a:lstStyle/>
                    <a:p>
                      <a:pPr marL="61595" marR="80010" algn="ctr" eaLnBrk="0" fontAlgn="auto" hangingPunct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spc="-5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  <a:cs typeface="Arial"/>
                        </a:rPr>
                        <a:t>Total</a:t>
                      </a:r>
                      <a:r>
                        <a:rPr lang="en-US" sz="1600" spc="-5" baseline="0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  <a:cs typeface="Arial"/>
                        </a:rPr>
                        <a:t> Score</a:t>
                      </a:r>
                      <a:endParaRPr lang="en-US" sz="16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solidFill>
                      <a:schemeClr val="bg1">
                        <a:lumMod val="25000"/>
                        <a:lumOff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1595" marR="85725" algn="ctr" eaLnBrk="0" fontAlgn="auto" hangingPunct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  <a:cs typeface="Arial"/>
                        </a:rPr>
                        <a:t>ICECON</a:t>
                      </a:r>
                      <a:endParaRPr lang="en-US" sz="16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solidFill>
                      <a:schemeClr val="bg1">
                        <a:lumMod val="25000"/>
                        <a:lumOff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1595" marR="0" algn="ctr" eaLnBrk="0" fontAlgn="auto" hangingPunct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spc="-5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  <a:cs typeface="Arial"/>
                        </a:rPr>
                        <a:t>Impacts</a:t>
                      </a:r>
                      <a:r>
                        <a:rPr lang="en-US" sz="1600" spc="-40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  <a:cs typeface="Arial"/>
                        </a:rPr>
                        <a:t> </a:t>
                      </a:r>
                      <a:r>
                        <a:rPr lang="en-US" sz="1600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  <a:cs typeface="Arial"/>
                        </a:rPr>
                        <a:t>to</a:t>
                      </a:r>
                      <a:r>
                        <a:rPr lang="en-US" sz="1600" spc="-40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  <a:cs typeface="Arial"/>
                        </a:rPr>
                        <a:t> </a:t>
                      </a:r>
                      <a:r>
                        <a:rPr lang="en-US" sz="1600" spc="-5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  <a:cs typeface="Arial"/>
                        </a:rPr>
                        <a:t>Vessels</a:t>
                      </a:r>
                      <a:endParaRPr lang="en-US" sz="16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solidFill>
                      <a:schemeClr val="bg1">
                        <a:lumMod val="25000"/>
                        <a:lumOff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19907">
                <a:tc>
                  <a:txBody>
                    <a:bodyPr/>
                    <a:lstStyle/>
                    <a:p>
                      <a:pPr marL="0" marR="60325" algn="ctr" eaLnBrk="0" fontAlgn="auto" hangingPunct="0">
                        <a:spcBef>
                          <a:spcPts val="22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  <a:cs typeface="Arial"/>
                        </a:rPr>
                        <a:t>0</a:t>
                      </a:r>
                      <a:endParaRPr lang="en-US" sz="16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60960" algn="ctr" eaLnBrk="0" fontAlgn="auto" hangingPunct="0">
                        <a:spcBef>
                          <a:spcPts val="22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  <a:cs typeface="Arial"/>
                        </a:rPr>
                        <a:t>0</a:t>
                      </a:r>
                    </a:p>
                  </a:txBody>
                  <a:tcPr marL="0" marR="0" marT="0" marB="0"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marL="61595" marR="0" eaLnBrk="0" fontAlgn="auto" hangingPunct="0">
                        <a:spcBef>
                          <a:spcPts val="22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  <a:cs typeface="Arial"/>
                        </a:rPr>
                        <a:t>No</a:t>
                      </a:r>
                      <a:r>
                        <a:rPr lang="en-US" sz="1600" spc="-35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  <a:cs typeface="Arial"/>
                        </a:rPr>
                        <a:t> </a:t>
                      </a:r>
                      <a:r>
                        <a:rPr lang="en-US" sz="1600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  <a:cs typeface="Arial"/>
                        </a:rPr>
                        <a:t>Ice</a:t>
                      </a:r>
                      <a:r>
                        <a:rPr lang="en-US" sz="1600" spc="-35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  <a:cs typeface="Arial"/>
                        </a:rPr>
                        <a:t> </a:t>
                      </a:r>
                      <a:r>
                        <a:rPr lang="en-US" sz="1600" spc="-5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  <a:cs typeface="Arial"/>
                        </a:rPr>
                        <a:t>present</a:t>
                      </a:r>
                      <a:r>
                        <a:rPr lang="en-US" sz="1600" spc="-30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  <a:cs typeface="Arial"/>
                        </a:rPr>
                        <a:t> </a:t>
                      </a:r>
                      <a:r>
                        <a:rPr lang="en-US" sz="1600" spc="-5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  <a:cs typeface="Arial"/>
                        </a:rPr>
                        <a:t>or</a:t>
                      </a:r>
                      <a:r>
                        <a:rPr lang="en-US" sz="1600" spc="-30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  <a:cs typeface="Arial"/>
                        </a:rPr>
                        <a:t> </a:t>
                      </a:r>
                      <a:r>
                        <a:rPr lang="en-US" sz="1600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  <a:cs typeface="Arial"/>
                        </a:rPr>
                        <a:t>imminent.</a:t>
                      </a:r>
                      <a:endParaRPr lang="en-US" sz="16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19907">
                <a:tc>
                  <a:txBody>
                    <a:bodyPr/>
                    <a:lstStyle/>
                    <a:p>
                      <a:pPr marL="61595" marR="0" algn="ctr" eaLnBrk="0" fontAlgn="auto" hangingPunct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spc="-5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  <a:cs typeface="Arial"/>
                        </a:rPr>
                        <a:t>0-15</a:t>
                      </a:r>
                      <a:endParaRPr lang="en-US" sz="16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60960" algn="ctr" eaLnBrk="0" fontAlgn="auto" hangingPunct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  <a:cs typeface="Arial"/>
                        </a:rPr>
                        <a:t>1</a:t>
                      </a:r>
                      <a:endParaRPr lang="en-US" sz="16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61595" marR="241935" eaLnBrk="0" fontAlgn="auto" hangingPunct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spc="-5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  <a:cs typeface="Arial"/>
                        </a:rPr>
                        <a:t>Minimum</a:t>
                      </a:r>
                      <a:r>
                        <a:rPr lang="en-US" sz="1600" spc="-40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  <a:cs typeface="Arial"/>
                        </a:rPr>
                        <a:t> </a:t>
                      </a:r>
                      <a:r>
                        <a:rPr lang="en-US" sz="1600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  <a:cs typeface="Arial"/>
                        </a:rPr>
                        <a:t>ice</a:t>
                      </a:r>
                      <a:r>
                        <a:rPr lang="en-US" sz="1600" spc="-35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  <a:cs typeface="Arial"/>
                        </a:rPr>
                        <a:t> </a:t>
                      </a:r>
                      <a:r>
                        <a:rPr lang="en-US" sz="1600" spc="-5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  <a:cs typeface="Arial"/>
                        </a:rPr>
                        <a:t>concentrations</a:t>
                      </a:r>
                      <a:r>
                        <a:rPr lang="en-US" sz="1600" spc="-40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  <a:cs typeface="Arial"/>
                        </a:rPr>
                        <a:t> </a:t>
                      </a:r>
                      <a:r>
                        <a:rPr lang="en-US" sz="1600" spc="-5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  <a:cs typeface="Arial"/>
                        </a:rPr>
                        <a:t>and</a:t>
                      </a:r>
                      <a:r>
                        <a:rPr lang="en-US" sz="1600" spc="-35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  <a:cs typeface="Arial"/>
                        </a:rPr>
                        <a:t> </a:t>
                      </a:r>
                      <a:r>
                        <a:rPr lang="en-US" sz="1600" spc="-5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  <a:cs typeface="Arial"/>
                        </a:rPr>
                        <a:t>thickness.</a:t>
                      </a:r>
                      <a:r>
                        <a:rPr lang="en-US" sz="1600" spc="-35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  <a:cs typeface="Arial"/>
                        </a:rPr>
                        <a:t> </a:t>
                      </a:r>
                      <a:r>
                        <a:rPr lang="en-US" sz="1600" spc="-5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  <a:cs typeface="Arial"/>
                        </a:rPr>
                        <a:t>Does</a:t>
                      </a:r>
                      <a:r>
                        <a:rPr lang="en-US" sz="1600" spc="-35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  <a:cs typeface="Arial"/>
                        </a:rPr>
                        <a:t> </a:t>
                      </a:r>
                      <a:r>
                        <a:rPr lang="en-US" sz="1600" spc="-5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  <a:cs typeface="Arial"/>
                        </a:rPr>
                        <a:t>not</a:t>
                      </a:r>
                      <a:r>
                        <a:rPr lang="en-US" sz="1600" spc="-35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  <a:cs typeface="Arial"/>
                        </a:rPr>
                        <a:t> </a:t>
                      </a:r>
                      <a:r>
                        <a:rPr lang="en-US" sz="1600" spc="-5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  <a:cs typeface="Arial"/>
                        </a:rPr>
                        <a:t>present</a:t>
                      </a:r>
                      <a:r>
                        <a:rPr lang="en-US" sz="1600" spc="-45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  <a:cs typeface="Arial"/>
                        </a:rPr>
                        <a:t> </a:t>
                      </a:r>
                      <a:r>
                        <a:rPr lang="en-US" sz="1600" spc="-5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  <a:cs typeface="Arial"/>
                        </a:rPr>
                        <a:t>hindrance</a:t>
                      </a:r>
                      <a:r>
                        <a:rPr lang="en-US" sz="1600" spc="-35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  <a:cs typeface="Arial"/>
                        </a:rPr>
                        <a:t> </a:t>
                      </a:r>
                      <a:r>
                        <a:rPr lang="en-US" sz="1600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  <a:cs typeface="Arial"/>
                        </a:rPr>
                        <a:t>to</a:t>
                      </a:r>
                      <a:r>
                        <a:rPr lang="en-US" sz="1600" spc="375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  <a:cs typeface="Arial"/>
                        </a:rPr>
                        <a:t> </a:t>
                      </a:r>
                      <a:r>
                        <a:rPr lang="en-US" sz="1600" spc="-5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  <a:cs typeface="Arial"/>
                        </a:rPr>
                        <a:t>commercial</a:t>
                      </a:r>
                      <a:r>
                        <a:rPr lang="en-US" sz="1600" spc="-100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  <a:cs typeface="Arial"/>
                        </a:rPr>
                        <a:t> </a:t>
                      </a:r>
                      <a:r>
                        <a:rPr lang="en-US" sz="1600" spc="-5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  <a:cs typeface="Arial"/>
                        </a:rPr>
                        <a:t>navigation.</a:t>
                      </a:r>
                      <a:endParaRPr lang="en-US" sz="16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19907">
                <a:tc>
                  <a:txBody>
                    <a:bodyPr/>
                    <a:lstStyle/>
                    <a:p>
                      <a:pPr marL="61595" marR="0" algn="ctr" eaLnBrk="0" fontAlgn="auto" hangingPunct="0">
                        <a:lnSpc>
                          <a:spcPts val="133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  <a:cs typeface="Arial"/>
                        </a:rPr>
                        <a:t>16</a:t>
                      </a:r>
                      <a:r>
                        <a:rPr lang="en-US" sz="1600" spc="-20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  <a:cs typeface="Arial"/>
                        </a:rPr>
                        <a:t> </a:t>
                      </a:r>
                      <a:r>
                        <a:rPr lang="en-US" sz="1600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  <a:cs typeface="Arial"/>
                        </a:rPr>
                        <a:t>-30</a:t>
                      </a:r>
                      <a:endParaRPr lang="en-US" sz="16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60960" algn="ctr" eaLnBrk="0" fontAlgn="auto" hangingPunct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  <a:cs typeface="Arial"/>
                        </a:rPr>
                        <a:t>2</a:t>
                      </a:r>
                      <a:endParaRPr lang="en-US" sz="16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61595" marR="106045" eaLnBrk="0" fontAlgn="auto" hangingPunct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spc="-5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  <a:cs typeface="Arial"/>
                        </a:rPr>
                        <a:t>Light</a:t>
                      </a:r>
                      <a:r>
                        <a:rPr lang="en-US" sz="1600" spc="-25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  <a:cs typeface="Arial"/>
                        </a:rPr>
                        <a:t> </a:t>
                      </a:r>
                      <a:r>
                        <a:rPr lang="en-US" sz="1600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  <a:cs typeface="Arial"/>
                        </a:rPr>
                        <a:t>Ice</a:t>
                      </a:r>
                      <a:r>
                        <a:rPr lang="en-US" sz="1600" spc="-30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  <a:cs typeface="Arial"/>
                        </a:rPr>
                        <a:t> </a:t>
                      </a:r>
                      <a:r>
                        <a:rPr lang="en-US" sz="1600" spc="-5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  <a:cs typeface="Arial"/>
                        </a:rPr>
                        <a:t>conditions</a:t>
                      </a:r>
                      <a:r>
                        <a:rPr lang="en-US" sz="1600" spc="-25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  <a:cs typeface="Arial"/>
                        </a:rPr>
                        <a:t> </a:t>
                      </a:r>
                      <a:r>
                        <a:rPr lang="en-US" sz="1600" spc="-5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  <a:cs typeface="Arial"/>
                        </a:rPr>
                        <a:t>present.</a:t>
                      </a:r>
                      <a:r>
                        <a:rPr lang="en-US" sz="1600" spc="200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  <a:cs typeface="Arial"/>
                        </a:rPr>
                        <a:t> </a:t>
                      </a:r>
                      <a:r>
                        <a:rPr lang="en-US" sz="1600" spc="-5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  <a:cs typeface="Arial"/>
                        </a:rPr>
                        <a:t>Still</a:t>
                      </a:r>
                      <a:r>
                        <a:rPr lang="en-US" sz="1600" spc="-25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  <a:cs typeface="Arial"/>
                        </a:rPr>
                        <a:t> </a:t>
                      </a:r>
                      <a:r>
                        <a:rPr lang="en-US" sz="1600" spc="-5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  <a:cs typeface="Arial"/>
                        </a:rPr>
                        <a:t>open</a:t>
                      </a:r>
                      <a:r>
                        <a:rPr lang="en-US" sz="1600" spc="-25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  <a:cs typeface="Arial"/>
                        </a:rPr>
                        <a:t> </a:t>
                      </a:r>
                      <a:r>
                        <a:rPr lang="en-US" sz="1600" spc="-5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  <a:cs typeface="Arial"/>
                        </a:rPr>
                        <a:t>water</a:t>
                      </a:r>
                      <a:r>
                        <a:rPr lang="en-US" sz="1600" spc="-25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  <a:cs typeface="Arial"/>
                        </a:rPr>
                        <a:t> </a:t>
                      </a:r>
                      <a:r>
                        <a:rPr lang="en-US" sz="1600" spc="-5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  <a:cs typeface="Arial"/>
                        </a:rPr>
                        <a:t>areas.</a:t>
                      </a:r>
                      <a:r>
                        <a:rPr lang="en-US" sz="1600" spc="200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  <a:cs typeface="Arial"/>
                        </a:rPr>
                        <a:t> </a:t>
                      </a:r>
                      <a:r>
                        <a:rPr lang="en-US" sz="1600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  <a:cs typeface="Arial"/>
                        </a:rPr>
                        <a:t>May</a:t>
                      </a:r>
                      <a:r>
                        <a:rPr lang="en-US" sz="1600" spc="-30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  <a:cs typeface="Arial"/>
                        </a:rPr>
                        <a:t> </a:t>
                      </a:r>
                      <a:r>
                        <a:rPr lang="en-US" sz="1600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  <a:cs typeface="Arial"/>
                        </a:rPr>
                        <a:t>be</a:t>
                      </a:r>
                      <a:r>
                        <a:rPr lang="en-US" sz="1600" spc="-30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  <a:cs typeface="Arial"/>
                        </a:rPr>
                        <a:t> </a:t>
                      </a:r>
                      <a:r>
                        <a:rPr lang="en-US" sz="1600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  <a:cs typeface="Arial"/>
                        </a:rPr>
                        <a:t>some</a:t>
                      </a:r>
                      <a:r>
                        <a:rPr lang="en-US" sz="1600" spc="-30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  <a:cs typeface="Arial"/>
                        </a:rPr>
                        <a:t> </a:t>
                      </a:r>
                      <a:r>
                        <a:rPr lang="en-US" sz="1600" spc="-5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  <a:cs typeface="Arial"/>
                        </a:rPr>
                        <a:t>hindrance</a:t>
                      </a:r>
                      <a:r>
                        <a:rPr lang="en-US" sz="1600" spc="355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  <a:cs typeface="Arial"/>
                        </a:rPr>
                        <a:t> </a:t>
                      </a:r>
                      <a:r>
                        <a:rPr lang="en-US" sz="1600" spc="-5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  <a:cs typeface="Arial"/>
                        </a:rPr>
                        <a:t>to</a:t>
                      </a:r>
                      <a:r>
                        <a:rPr lang="en-US" sz="1600" spc="-40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  <a:cs typeface="Arial"/>
                        </a:rPr>
                        <a:t> </a:t>
                      </a:r>
                      <a:r>
                        <a:rPr lang="en-US" sz="1600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  <a:cs typeface="Arial"/>
                        </a:rPr>
                        <a:t>less</a:t>
                      </a:r>
                      <a:r>
                        <a:rPr lang="en-US" sz="1600" spc="-35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  <a:cs typeface="Arial"/>
                        </a:rPr>
                        <a:t> </a:t>
                      </a:r>
                      <a:r>
                        <a:rPr lang="en-US" sz="1600" spc="-5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  <a:cs typeface="Arial"/>
                        </a:rPr>
                        <a:t>ice-capable</a:t>
                      </a:r>
                      <a:r>
                        <a:rPr lang="en-US" sz="1600" spc="-35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  <a:cs typeface="Arial"/>
                        </a:rPr>
                        <a:t> </a:t>
                      </a:r>
                      <a:r>
                        <a:rPr lang="en-US" sz="1600" spc="-5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  <a:cs typeface="Arial"/>
                        </a:rPr>
                        <a:t>ships.</a:t>
                      </a:r>
                      <a:endParaRPr lang="en-US" sz="16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19907">
                <a:tc>
                  <a:txBody>
                    <a:bodyPr/>
                    <a:lstStyle/>
                    <a:p>
                      <a:pPr marL="61595" marR="0" algn="ctr" eaLnBrk="0" fontAlgn="auto" hangingPunct="0">
                        <a:lnSpc>
                          <a:spcPts val="133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  <a:cs typeface="Arial"/>
                        </a:rPr>
                        <a:t>31</a:t>
                      </a:r>
                      <a:r>
                        <a:rPr lang="en-US" sz="1600" spc="-20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  <a:cs typeface="Arial"/>
                        </a:rPr>
                        <a:t> </a:t>
                      </a:r>
                      <a:r>
                        <a:rPr lang="en-US" sz="1600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  <a:cs typeface="Arial"/>
                        </a:rPr>
                        <a:t>-50</a:t>
                      </a:r>
                      <a:endParaRPr lang="en-US" sz="16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60960" algn="ctr" eaLnBrk="0" fontAlgn="auto" hangingPunct="0">
                        <a:lnSpc>
                          <a:spcPts val="133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  <a:cs typeface="Arial"/>
                        </a:rPr>
                        <a:t>3</a:t>
                      </a:r>
                      <a:endParaRPr lang="en-US" sz="16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61595" marR="226695" eaLnBrk="0" fontAlgn="auto" hangingPunct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spc="-5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  <a:cs typeface="Arial"/>
                        </a:rPr>
                        <a:t>Light-to-moderate</a:t>
                      </a:r>
                      <a:r>
                        <a:rPr lang="en-US" sz="1600" spc="-40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  <a:cs typeface="Arial"/>
                        </a:rPr>
                        <a:t> </a:t>
                      </a:r>
                      <a:r>
                        <a:rPr lang="en-US" sz="1600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  <a:cs typeface="Arial"/>
                        </a:rPr>
                        <a:t>ice</a:t>
                      </a:r>
                      <a:r>
                        <a:rPr lang="en-US" sz="1600" spc="-40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  <a:cs typeface="Arial"/>
                        </a:rPr>
                        <a:t> </a:t>
                      </a:r>
                      <a:r>
                        <a:rPr lang="en-US" sz="1600" spc="-5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  <a:cs typeface="Arial"/>
                        </a:rPr>
                        <a:t>conditions</a:t>
                      </a:r>
                      <a:r>
                        <a:rPr lang="en-US" sz="1600" spc="-35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  <a:cs typeface="Arial"/>
                        </a:rPr>
                        <a:t> </a:t>
                      </a:r>
                      <a:r>
                        <a:rPr lang="en-US" sz="1600" spc="-5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  <a:cs typeface="Arial"/>
                        </a:rPr>
                        <a:t>present.</a:t>
                      </a:r>
                      <a:r>
                        <a:rPr lang="en-US" sz="1600" spc="180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  <a:cs typeface="Arial"/>
                        </a:rPr>
                        <a:t> </a:t>
                      </a:r>
                      <a:r>
                        <a:rPr lang="en-US" sz="1600" spc="-5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  <a:cs typeface="Arial"/>
                        </a:rPr>
                        <a:t>Less</a:t>
                      </a:r>
                      <a:r>
                        <a:rPr lang="en-US" sz="1600" spc="-40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  <a:cs typeface="Arial"/>
                        </a:rPr>
                        <a:t> </a:t>
                      </a:r>
                      <a:r>
                        <a:rPr lang="en-US" sz="1600" spc="-5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  <a:cs typeface="Arial"/>
                        </a:rPr>
                        <a:t>ice-capable</a:t>
                      </a:r>
                      <a:r>
                        <a:rPr lang="en-US" sz="1600" spc="-35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  <a:cs typeface="Arial"/>
                        </a:rPr>
                        <a:t> </a:t>
                      </a:r>
                      <a:r>
                        <a:rPr lang="en-US" sz="1600" spc="-5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  <a:cs typeface="Arial"/>
                        </a:rPr>
                        <a:t>ships</a:t>
                      </a:r>
                      <a:r>
                        <a:rPr lang="en-US" sz="1600" spc="-40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  <a:cs typeface="Arial"/>
                        </a:rPr>
                        <a:t> </a:t>
                      </a:r>
                      <a:r>
                        <a:rPr lang="en-US" sz="1600" spc="-5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  <a:cs typeface="Arial"/>
                        </a:rPr>
                        <a:t>may</a:t>
                      </a:r>
                      <a:r>
                        <a:rPr lang="en-US" sz="1600" spc="-40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  <a:cs typeface="Arial"/>
                        </a:rPr>
                        <a:t> </a:t>
                      </a:r>
                      <a:r>
                        <a:rPr lang="en-US" sz="1600" spc="-5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  <a:cs typeface="Arial"/>
                        </a:rPr>
                        <a:t>need</a:t>
                      </a:r>
                      <a:r>
                        <a:rPr lang="en-US" sz="1600" spc="385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  <a:cs typeface="Arial"/>
                        </a:rPr>
                        <a:t> </a:t>
                      </a:r>
                      <a:r>
                        <a:rPr lang="en-US" sz="1600" spc="-5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  <a:cs typeface="Arial"/>
                        </a:rPr>
                        <a:t>icebreaker</a:t>
                      </a:r>
                      <a:r>
                        <a:rPr lang="en-US" sz="1600" spc="-30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  <a:cs typeface="Arial"/>
                        </a:rPr>
                        <a:t> </a:t>
                      </a:r>
                      <a:r>
                        <a:rPr lang="en-US" sz="1600" spc="-5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  <a:cs typeface="Arial"/>
                        </a:rPr>
                        <a:t>assistance</a:t>
                      </a:r>
                      <a:r>
                        <a:rPr lang="en-US" sz="1600" spc="-35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  <a:cs typeface="Arial"/>
                        </a:rPr>
                        <a:t> </a:t>
                      </a:r>
                      <a:r>
                        <a:rPr lang="en-US" sz="1600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  <a:cs typeface="Arial"/>
                        </a:rPr>
                        <a:t>for</a:t>
                      </a:r>
                      <a:r>
                        <a:rPr lang="en-US" sz="1600" spc="-30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  <a:cs typeface="Arial"/>
                        </a:rPr>
                        <a:t> </a:t>
                      </a:r>
                      <a:r>
                        <a:rPr lang="en-US" sz="1600" spc="-5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  <a:cs typeface="Arial"/>
                        </a:rPr>
                        <a:t>transit</a:t>
                      </a:r>
                      <a:r>
                        <a:rPr lang="en-US" sz="1600" spc="-30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  <a:cs typeface="Arial"/>
                        </a:rPr>
                        <a:t> </a:t>
                      </a:r>
                      <a:r>
                        <a:rPr lang="en-US" sz="1600" spc="-5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  <a:cs typeface="Arial"/>
                        </a:rPr>
                        <a:t>and/or</a:t>
                      </a:r>
                      <a:r>
                        <a:rPr lang="en-US" sz="1600" spc="-25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  <a:cs typeface="Arial"/>
                        </a:rPr>
                        <a:t> </a:t>
                      </a:r>
                      <a:r>
                        <a:rPr lang="en-US" sz="1600" spc="-5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  <a:cs typeface="Arial"/>
                        </a:rPr>
                        <a:t>be</a:t>
                      </a:r>
                      <a:r>
                        <a:rPr lang="en-US" sz="1600" spc="-30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  <a:cs typeface="Arial"/>
                        </a:rPr>
                        <a:t> </a:t>
                      </a:r>
                      <a:r>
                        <a:rPr lang="en-US" sz="1600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  <a:cs typeface="Arial"/>
                        </a:rPr>
                        <a:t>at</a:t>
                      </a:r>
                      <a:r>
                        <a:rPr lang="en-US" sz="1600" spc="-40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  <a:cs typeface="Arial"/>
                        </a:rPr>
                        <a:t> </a:t>
                      </a:r>
                      <a:r>
                        <a:rPr lang="en-US" sz="1600" spc="-5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  <a:cs typeface="Arial"/>
                        </a:rPr>
                        <a:t>risk</a:t>
                      </a:r>
                      <a:r>
                        <a:rPr lang="en-US" sz="1600" spc="-25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  <a:cs typeface="Arial"/>
                        </a:rPr>
                        <a:t> </a:t>
                      </a:r>
                      <a:r>
                        <a:rPr lang="en-US" sz="1600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  <a:cs typeface="Arial"/>
                        </a:rPr>
                        <a:t>for</a:t>
                      </a:r>
                      <a:r>
                        <a:rPr lang="en-US" sz="1600" spc="-25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  <a:cs typeface="Arial"/>
                        </a:rPr>
                        <a:t> </a:t>
                      </a:r>
                      <a:r>
                        <a:rPr lang="en-US" sz="1600" spc="-5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  <a:cs typeface="Arial"/>
                        </a:rPr>
                        <a:t>damage.</a:t>
                      </a:r>
                      <a:endParaRPr lang="en-US" sz="16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19907">
                <a:tc>
                  <a:txBody>
                    <a:bodyPr/>
                    <a:lstStyle/>
                    <a:p>
                      <a:pPr marL="61595" marR="0" algn="ctr" eaLnBrk="0" fontAlgn="auto" hangingPunct="0">
                        <a:lnSpc>
                          <a:spcPts val="133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  <a:cs typeface="Arial"/>
                        </a:rPr>
                        <a:t>51</a:t>
                      </a:r>
                      <a:r>
                        <a:rPr lang="en-US" sz="1600" spc="-20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  <a:cs typeface="Arial"/>
                        </a:rPr>
                        <a:t> </a:t>
                      </a:r>
                      <a:r>
                        <a:rPr lang="en-US" sz="1600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  <a:cs typeface="Arial"/>
                        </a:rPr>
                        <a:t>-75</a:t>
                      </a:r>
                      <a:endParaRPr lang="en-US" sz="16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60960" algn="ctr" eaLnBrk="0" fontAlgn="auto" hangingPunct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  <a:cs typeface="Arial"/>
                        </a:rPr>
                        <a:t>4</a:t>
                      </a:r>
                      <a:endParaRPr lang="en-US" sz="16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61595" marR="88900" eaLnBrk="0" fontAlgn="auto" hangingPunct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spc="-5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  <a:cs typeface="Arial"/>
                        </a:rPr>
                        <a:t>Moderate-to-Heavy</a:t>
                      </a:r>
                      <a:r>
                        <a:rPr lang="en-US" sz="1600" spc="-50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  <a:cs typeface="Arial"/>
                        </a:rPr>
                        <a:t> </a:t>
                      </a:r>
                      <a:r>
                        <a:rPr lang="en-US" sz="1600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  <a:cs typeface="Arial"/>
                        </a:rPr>
                        <a:t>Ice</a:t>
                      </a:r>
                      <a:r>
                        <a:rPr lang="en-US" sz="1600" spc="-45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  <a:cs typeface="Arial"/>
                        </a:rPr>
                        <a:t> </a:t>
                      </a:r>
                      <a:r>
                        <a:rPr lang="en-US" sz="1600" spc="-5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  <a:cs typeface="Arial"/>
                        </a:rPr>
                        <a:t>conditions</a:t>
                      </a:r>
                      <a:r>
                        <a:rPr lang="en-US" sz="1600" spc="-40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  <a:cs typeface="Arial"/>
                        </a:rPr>
                        <a:t> </a:t>
                      </a:r>
                      <a:r>
                        <a:rPr lang="en-US" sz="1600" spc="-5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  <a:cs typeface="Arial"/>
                        </a:rPr>
                        <a:t>present.</a:t>
                      </a:r>
                      <a:r>
                        <a:rPr lang="en-US" sz="1600" spc="-45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  <a:cs typeface="Arial"/>
                        </a:rPr>
                        <a:t> </a:t>
                      </a:r>
                      <a:r>
                        <a:rPr lang="en-US" sz="1600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  <a:cs typeface="Arial"/>
                        </a:rPr>
                        <a:t>All</a:t>
                      </a:r>
                      <a:r>
                        <a:rPr lang="en-US" sz="1600" spc="-45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  <a:cs typeface="Arial"/>
                        </a:rPr>
                        <a:t> </a:t>
                      </a:r>
                      <a:r>
                        <a:rPr lang="en-US" sz="1600" spc="-5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  <a:cs typeface="Arial"/>
                        </a:rPr>
                        <a:t>Commercial</a:t>
                      </a:r>
                      <a:r>
                        <a:rPr lang="en-US" sz="1600" spc="-45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  <a:cs typeface="Arial"/>
                        </a:rPr>
                        <a:t> </a:t>
                      </a:r>
                      <a:r>
                        <a:rPr lang="en-US" sz="1600" spc="-5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  <a:cs typeface="Arial"/>
                        </a:rPr>
                        <a:t>ships</a:t>
                      </a:r>
                      <a:r>
                        <a:rPr lang="en-US" sz="1600" spc="-40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  <a:cs typeface="Arial"/>
                        </a:rPr>
                        <a:t> </a:t>
                      </a:r>
                      <a:r>
                        <a:rPr lang="en-US" sz="1600" spc="-5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  <a:cs typeface="Arial"/>
                        </a:rPr>
                        <a:t>may</a:t>
                      </a:r>
                      <a:r>
                        <a:rPr lang="en-US" sz="1600" spc="-40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  <a:cs typeface="Arial"/>
                        </a:rPr>
                        <a:t> </a:t>
                      </a:r>
                      <a:r>
                        <a:rPr lang="en-US" sz="1600" spc="-5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  <a:cs typeface="Arial"/>
                        </a:rPr>
                        <a:t>require</a:t>
                      </a:r>
                      <a:r>
                        <a:rPr lang="en-US" sz="1600" spc="395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  <a:cs typeface="Arial"/>
                        </a:rPr>
                        <a:t> </a:t>
                      </a:r>
                      <a:r>
                        <a:rPr lang="en-US" sz="1600" spc="-5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  <a:cs typeface="Arial"/>
                        </a:rPr>
                        <a:t>icebreaker</a:t>
                      </a:r>
                      <a:r>
                        <a:rPr lang="en-US" sz="1600" spc="-50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  <a:cs typeface="Arial"/>
                        </a:rPr>
                        <a:t> </a:t>
                      </a:r>
                      <a:r>
                        <a:rPr lang="en-US" sz="1600" spc="-5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  <a:cs typeface="Arial"/>
                        </a:rPr>
                        <a:t>assistance</a:t>
                      </a:r>
                      <a:r>
                        <a:rPr lang="en-US" sz="1600" spc="-50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  <a:cs typeface="Arial"/>
                        </a:rPr>
                        <a:t> </a:t>
                      </a:r>
                      <a:r>
                        <a:rPr lang="en-US" sz="1600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  <a:cs typeface="Arial"/>
                        </a:rPr>
                        <a:t>for</a:t>
                      </a:r>
                      <a:r>
                        <a:rPr lang="en-US" sz="1600" spc="-50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  <a:cs typeface="Arial"/>
                        </a:rPr>
                        <a:t> </a:t>
                      </a:r>
                      <a:r>
                        <a:rPr lang="en-US" sz="1600" spc="-5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  <a:cs typeface="Arial"/>
                        </a:rPr>
                        <a:t>transit.</a:t>
                      </a:r>
                      <a:endParaRPr lang="en-US" sz="16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19907">
                <a:tc>
                  <a:txBody>
                    <a:bodyPr/>
                    <a:lstStyle/>
                    <a:p>
                      <a:pPr marL="61595" marR="0" algn="ctr" eaLnBrk="0" fontAlgn="auto" hangingPunct="0">
                        <a:lnSpc>
                          <a:spcPts val="133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  <a:cs typeface="Arial"/>
                        </a:rPr>
                        <a:t>&gt;75</a:t>
                      </a:r>
                      <a:endParaRPr lang="en-US" sz="16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60960" algn="ctr" eaLnBrk="0" fontAlgn="auto" hangingPunct="0">
                        <a:lnSpc>
                          <a:spcPts val="133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  <a:cs typeface="Arial"/>
                        </a:rPr>
                        <a:t>5</a:t>
                      </a:r>
                      <a:endParaRPr lang="en-US" sz="16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61595" marR="106680" eaLnBrk="0" fontAlgn="auto" hangingPunct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spc="-5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  <a:cs typeface="Arial"/>
                        </a:rPr>
                        <a:t>Heavy-to-extreme</a:t>
                      </a:r>
                      <a:r>
                        <a:rPr lang="en-US" sz="1600" spc="-45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  <a:cs typeface="Arial"/>
                        </a:rPr>
                        <a:t> </a:t>
                      </a:r>
                      <a:r>
                        <a:rPr lang="en-US" sz="1600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  <a:cs typeface="Arial"/>
                        </a:rPr>
                        <a:t>ice</a:t>
                      </a:r>
                      <a:r>
                        <a:rPr lang="en-US" sz="1600" spc="-40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  <a:cs typeface="Arial"/>
                        </a:rPr>
                        <a:t> </a:t>
                      </a:r>
                      <a:r>
                        <a:rPr lang="en-US" sz="1600" spc="-5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  <a:cs typeface="Arial"/>
                        </a:rPr>
                        <a:t>conditions.</a:t>
                      </a:r>
                      <a:r>
                        <a:rPr lang="en-US" sz="1600" spc="175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  <a:cs typeface="Arial"/>
                        </a:rPr>
                        <a:t> </a:t>
                      </a:r>
                      <a:r>
                        <a:rPr lang="en-US" sz="1600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  <a:cs typeface="Arial"/>
                        </a:rPr>
                        <a:t>All</a:t>
                      </a:r>
                      <a:r>
                        <a:rPr lang="en-US" sz="1600" spc="-40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  <a:cs typeface="Arial"/>
                        </a:rPr>
                        <a:t> </a:t>
                      </a:r>
                      <a:r>
                        <a:rPr lang="en-US" sz="1600" spc="-5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  <a:cs typeface="Arial"/>
                        </a:rPr>
                        <a:t>transits</a:t>
                      </a:r>
                      <a:r>
                        <a:rPr lang="en-US" sz="1600" spc="-40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  <a:cs typeface="Arial"/>
                        </a:rPr>
                        <a:t> </a:t>
                      </a:r>
                      <a:r>
                        <a:rPr lang="en-US" sz="1600" spc="-5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  <a:cs typeface="Arial"/>
                        </a:rPr>
                        <a:t>require</a:t>
                      </a:r>
                      <a:r>
                        <a:rPr lang="en-US" sz="1600" spc="-40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  <a:cs typeface="Arial"/>
                        </a:rPr>
                        <a:t> </a:t>
                      </a:r>
                      <a:r>
                        <a:rPr lang="en-US" sz="1600" spc="-5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  <a:cs typeface="Arial"/>
                        </a:rPr>
                        <a:t>icebreaker</a:t>
                      </a:r>
                      <a:r>
                        <a:rPr lang="en-US" sz="1600" spc="-40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  <a:cs typeface="Arial"/>
                        </a:rPr>
                        <a:t> </a:t>
                      </a:r>
                      <a:r>
                        <a:rPr lang="en-US" sz="1600" spc="-5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  <a:cs typeface="Arial"/>
                        </a:rPr>
                        <a:t>escort.</a:t>
                      </a:r>
                      <a:r>
                        <a:rPr lang="en-US" sz="1600" spc="365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  <a:cs typeface="Arial"/>
                        </a:rPr>
                        <a:t> </a:t>
                      </a:r>
                      <a:endParaRPr lang="en-US" sz="16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68797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326013" y="637188"/>
            <a:ext cx="9940158" cy="480131"/>
          </a:xfrm>
        </p:spPr>
        <p:txBody>
          <a:bodyPr>
            <a:noAutofit/>
          </a:bodyPr>
          <a:lstStyle/>
          <a:p>
            <a:r>
              <a:rPr lang="en-US" sz="2800" dirty="0" smtClean="0"/>
              <a:t>GL ICECON </a:t>
            </a:r>
            <a:r>
              <a:rPr lang="en-US" sz="2800" dirty="0"/>
              <a:t>forecast at 1 </a:t>
            </a:r>
            <a:r>
              <a:rPr lang="en-US" sz="2800" dirty="0" err="1"/>
              <a:t>hr</a:t>
            </a:r>
            <a:r>
              <a:rPr lang="en-US" sz="2800" dirty="0"/>
              <a:t> out</a:t>
            </a:r>
          </a:p>
        </p:txBody>
      </p:sp>
      <p:pic>
        <p:nvPicPr>
          <p:cNvPr id="1026" name="Picture 2" descr="C:\Users\fifi\Desktop\wcps-iceconindex-2020-04-06T00_00_00Z\2020-04-06\wcps_2020-04-06-0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3200" y="1188720"/>
            <a:ext cx="7315200" cy="51067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20094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C:\Users\fifi\Desktop\plot\2020-04-06\wcps_2020-04-06-06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3200" y="1188720"/>
            <a:ext cx="7315200" cy="51067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326013" y="637188"/>
            <a:ext cx="9940158" cy="48013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Franklin Gothic Book" panose="020B0503020102020204" pitchFamily="34" charset="0"/>
                <a:ea typeface="+mj-ea"/>
                <a:cs typeface="+mj-cs"/>
              </a:defRPr>
            </a:lvl1pPr>
          </a:lstStyle>
          <a:p>
            <a:r>
              <a:rPr lang="en-US" sz="2800" dirty="0" smtClean="0"/>
              <a:t>GL ICECON </a:t>
            </a:r>
            <a:r>
              <a:rPr lang="en-US" sz="2800" dirty="0"/>
              <a:t>forecast at 6 </a:t>
            </a:r>
            <a:r>
              <a:rPr lang="en-US" sz="2800" dirty="0" err="1"/>
              <a:t>hrs</a:t>
            </a:r>
            <a:r>
              <a:rPr lang="en-US" sz="2800" dirty="0"/>
              <a:t> out</a:t>
            </a:r>
          </a:p>
        </p:txBody>
      </p:sp>
    </p:spTree>
    <p:extLst>
      <p:ext uri="{BB962C8B-B14F-4D97-AF65-F5344CB8AC3E}">
        <p14:creationId xmlns:p14="http://schemas.microsoft.com/office/powerpoint/2010/main" val="8848788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C:\Users\fifi\Desktop\plot\2020-04-06\wcps_2020-04-06-12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3200" y="1188720"/>
            <a:ext cx="7315200" cy="51067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326013" y="637188"/>
            <a:ext cx="9940158" cy="48013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Franklin Gothic Book" panose="020B0503020102020204" pitchFamily="34" charset="0"/>
                <a:ea typeface="+mj-ea"/>
                <a:cs typeface="+mj-cs"/>
              </a:defRPr>
            </a:lvl1pPr>
          </a:lstStyle>
          <a:p>
            <a:r>
              <a:rPr lang="en-US" sz="2800" dirty="0" smtClean="0"/>
              <a:t>GL ICECON </a:t>
            </a:r>
            <a:r>
              <a:rPr lang="en-US" sz="2800" dirty="0"/>
              <a:t>forecast at 12 </a:t>
            </a:r>
            <a:r>
              <a:rPr lang="en-US" sz="2800" dirty="0" err="1"/>
              <a:t>hrs</a:t>
            </a:r>
            <a:r>
              <a:rPr lang="en-US" sz="2800" dirty="0"/>
              <a:t> out</a:t>
            </a:r>
          </a:p>
        </p:txBody>
      </p:sp>
    </p:spTree>
    <p:extLst>
      <p:ext uri="{BB962C8B-B14F-4D97-AF65-F5344CB8AC3E}">
        <p14:creationId xmlns:p14="http://schemas.microsoft.com/office/powerpoint/2010/main" val="8848788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C:\Users\fifi\Desktop\plot\2020-04-06\wcps_2020-04-07-00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3200" y="1188720"/>
            <a:ext cx="7315200" cy="51067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326013" y="637188"/>
            <a:ext cx="9940158" cy="48013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Franklin Gothic Book" panose="020B0503020102020204" pitchFamily="34" charset="0"/>
                <a:ea typeface="+mj-ea"/>
                <a:cs typeface="+mj-cs"/>
              </a:defRPr>
            </a:lvl1pPr>
          </a:lstStyle>
          <a:p>
            <a:r>
              <a:rPr lang="en-US" sz="2800" dirty="0" smtClean="0"/>
              <a:t>GL ICECON </a:t>
            </a:r>
            <a:r>
              <a:rPr lang="en-US" sz="2800" dirty="0"/>
              <a:t>forecast at 24 </a:t>
            </a:r>
            <a:r>
              <a:rPr lang="en-US" sz="2800" dirty="0" err="1"/>
              <a:t>hrs</a:t>
            </a:r>
            <a:r>
              <a:rPr lang="en-US" sz="2800" dirty="0"/>
              <a:t> out</a:t>
            </a:r>
          </a:p>
        </p:txBody>
      </p:sp>
    </p:spTree>
    <p:extLst>
      <p:ext uri="{BB962C8B-B14F-4D97-AF65-F5344CB8AC3E}">
        <p14:creationId xmlns:p14="http://schemas.microsoft.com/office/powerpoint/2010/main" val="8848788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C:\Users\fifi\Desktop\plot\2020-04-06\wcps_2020-04-08-00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3200" y="1188720"/>
            <a:ext cx="7315200" cy="51067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326013" y="637188"/>
            <a:ext cx="9940158" cy="48013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Franklin Gothic Book" panose="020B0503020102020204" pitchFamily="34" charset="0"/>
                <a:ea typeface="+mj-ea"/>
                <a:cs typeface="+mj-cs"/>
              </a:defRPr>
            </a:lvl1pPr>
          </a:lstStyle>
          <a:p>
            <a:r>
              <a:rPr lang="en-US" sz="2800" dirty="0" smtClean="0"/>
              <a:t>GL ICECON </a:t>
            </a:r>
            <a:r>
              <a:rPr lang="en-US" sz="2800" dirty="0"/>
              <a:t>forecast at 48 </a:t>
            </a:r>
            <a:r>
              <a:rPr lang="en-US" sz="2800" dirty="0" err="1"/>
              <a:t>hrs</a:t>
            </a:r>
            <a:r>
              <a:rPr lang="en-US" sz="2800" dirty="0"/>
              <a:t> out</a:t>
            </a:r>
          </a:p>
        </p:txBody>
      </p:sp>
    </p:spTree>
    <p:extLst>
      <p:ext uri="{BB962C8B-B14F-4D97-AF65-F5344CB8AC3E}">
        <p14:creationId xmlns:p14="http://schemas.microsoft.com/office/powerpoint/2010/main" val="8848788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C:\Users\fifi\Desktop\plot\2020-04-06\wcps_2020-04-09-00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3200" y="1188720"/>
            <a:ext cx="7315200" cy="51067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326013" y="637188"/>
            <a:ext cx="9940158" cy="48013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Franklin Gothic Book" panose="020B0503020102020204" pitchFamily="34" charset="0"/>
                <a:ea typeface="+mj-ea"/>
                <a:cs typeface="+mj-cs"/>
              </a:defRPr>
            </a:lvl1pPr>
          </a:lstStyle>
          <a:p>
            <a:r>
              <a:rPr lang="en-US" sz="2800" dirty="0" smtClean="0"/>
              <a:t>GL ICECON </a:t>
            </a:r>
            <a:r>
              <a:rPr lang="en-US" sz="2800" dirty="0"/>
              <a:t>forecast at 72 </a:t>
            </a:r>
            <a:r>
              <a:rPr lang="en-US" sz="2800" dirty="0" err="1"/>
              <a:t>hrs</a:t>
            </a:r>
            <a:r>
              <a:rPr lang="en-US" sz="2800" dirty="0"/>
              <a:t> out</a:t>
            </a:r>
          </a:p>
        </p:txBody>
      </p:sp>
    </p:spTree>
    <p:extLst>
      <p:ext uri="{BB962C8B-B14F-4D97-AF65-F5344CB8AC3E}">
        <p14:creationId xmlns:p14="http://schemas.microsoft.com/office/powerpoint/2010/main" val="8848788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2"/>
          <p:cNvSpPr txBox="1">
            <a:spLocks/>
          </p:cNvSpPr>
          <p:nvPr/>
        </p:nvSpPr>
        <p:spPr>
          <a:xfrm>
            <a:off x="397625" y="672190"/>
            <a:ext cx="11489575" cy="3687694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endParaRPr lang="en-US" sz="2400" dirty="0"/>
          </a:p>
        </p:txBody>
      </p:sp>
      <p:sp>
        <p:nvSpPr>
          <p:cNvPr id="13" name="Content Placeholder 2"/>
          <p:cNvSpPr txBox="1">
            <a:spLocks/>
          </p:cNvSpPr>
          <p:nvPr/>
        </p:nvSpPr>
        <p:spPr>
          <a:xfrm>
            <a:off x="1079500" y="1491271"/>
            <a:ext cx="10052006" cy="3687694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2400" dirty="0" smtClean="0"/>
              <a:t>Great Lakes ICECON </a:t>
            </a:r>
            <a:r>
              <a:rPr lang="en-US" sz="2400" dirty="0"/>
              <a:t>automation completed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2400" dirty="0"/>
              <a:t>Email distribution </a:t>
            </a:r>
            <a:r>
              <a:rPr lang="en-US" sz="2400" dirty="0" smtClean="0"/>
              <a:t>setup (principally for USNIC)</a:t>
            </a:r>
            <a:endParaRPr lang="en-US" sz="2400" dirty="0"/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2400" dirty="0"/>
              <a:t>Currently doing the trial runs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2400" dirty="0"/>
              <a:t>Start product distribution in a week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2400" dirty="0"/>
              <a:t>Draft user technical documentation completed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2400" dirty="0"/>
              <a:t>Documentation webpage currently in construction</a:t>
            </a:r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6D013508-0FF1-E047-AD2C-288B4E838B64}"/>
              </a:ext>
            </a:extLst>
          </p:cNvPr>
          <p:cNvSpPr txBox="1">
            <a:spLocks/>
          </p:cNvSpPr>
          <p:nvPr/>
        </p:nvSpPr>
        <p:spPr>
          <a:xfrm>
            <a:off x="548114" y="441859"/>
            <a:ext cx="9940158" cy="10494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Franklin Gothic Book" panose="020B0503020102020204" pitchFamily="34" charset="0"/>
                <a:ea typeface="+mj-ea"/>
                <a:cs typeface="+mj-cs"/>
              </a:defRPr>
            </a:lvl1pPr>
          </a:lstStyle>
          <a:p>
            <a:r>
              <a:rPr lang="en-US" sz="3600" dirty="0" smtClean="0"/>
              <a:t>Great Lakes ICECON Project </a:t>
            </a:r>
            <a:r>
              <a:rPr lang="en-US" sz="3600" dirty="0"/>
              <a:t>Status</a:t>
            </a:r>
          </a:p>
        </p:txBody>
      </p:sp>
    </p:spTree>
    <p:extLst>
      <p:ext uri="{BB962C8B-B14F-4D97-AF65-F5344CB8AC3E}">
        <p14:creationId xmlns:p14="http://schemas.microsoft.com/office/powerpoint/2010/main" val="15785608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Custom 10">
      <a:dk1>
        <a:srgbClr val="E4E8EE"/>
      </a:dk1>
      <a:lt1>
        <a:srgbClr val="222A37"/>
      </a:lt1>
      <a:dk2>
        <a:srgbClr val="E4E8EE"/>
      </a:dk2>
      <a:lt2>
        <a:srgbClr val="222A37"/>
      </a:lt2>
      <a:accent1>
        <a:srgbClr val="2D82A4"/>
      </a:accent1>
      <a:accent2>
        <a:srgbClr val="77C3CB"/>
      </a:accent2>
      <a:accent3>
        <a:srgbClr val="5EB298"/>
      </a:accent3>
      <a:accent4>
        <a:srgbClr val="68787A"/>
      </a:accent4>
      <a:accent5>
        <a:srgbClr val="84ACB6"/>
      </a:accent5>
      <a:accent6>
        <a:srgbClr val="2683C6"/>
      </a:accent6>
      <a:hlink>
        <a:srgbClr val="A9DB66"/>
      </a:hlink>
      <a:folHlink>
        <a:srgbClr val="50771B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11018</TotalTime>
  <Words>351</Words>
  <Application>Microsoft Office PowerPoint</Application>
  <PresentationFormat>Widescreen</PresentationFormat>
  <Paragraphs>70</Paragraphs>
  <Slides>10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Arial</vt:lpstr>
      <vt:lpstr>Calibri</vt:lpstr>
      <vt:lpstr>Franklin Gothic Book</vt:lpstr>
      <vt:lpstr>Times New Roman</vt:lpstr>
      <vt:lpstr>Office Theme</vt:lpstr>
      <vt:lpstr>   ADAC Year 6 Project Update Great Lakes Ice Conditions Index (ICECON) </vt:lpstr>
      <vt:lpstr>ADAC Project:  Arctic Ice Conditions Index (ARCTICE) and ICECON for the Great Lakes</vt:lpstr>
      <vt:lpstr>Great Lakes ICECON Classification</vt:lpstr>
      <vt:lpstr>GL ICECON forecast at 1 hr out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Univeristy of Alaska Anchorage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Jeffrey A Kee</dc:creator>
  <cp:lastModifiedBy>Randy A Kee</cp:lastModifiedBy>
  <cp:revision>356</cp:revision>
  <cp:lastPrinted>2018-08-30T21:44:35Z</cp:lastPrinted>
  <dcterms:created xsi:type="dcterms:W3CDTF">2018-01-03T22:04:18Z</dcterms:created>
  <dcterms:modified xsi:type="dcterms:W3CDTF">2020-04-21T23:57:09Z</dcterms:modified>
</cp:coreProperties>
</file>